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9" r:id="rId4"/>
    <p:sldId id="26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65" r:id="rId18"/>
    <p:sldId id="266" r:id="rId19"/>
    <p:sldId id="261" r:id="rId20"/>
    <p:sldId id="262" r:id="rId21"/>
    <p:sldId id="263" r:id="rId22"/>
    <p:sldId id="264" r:id="rId23"/>
    <p:sldId id="258" r:id="rId24"/>
    <p:sldId id="268" r:id="rId25"/>
    <p:sldId id="270" r:id="rId26"/>
    <p:sldId id="283" r:id="rId27"/>
    <p:sldId id="284" r:id="rId28"/>
    <p:sldId id="286" r:id="rId29"/>
    <p:sldId id="287" r:id="rId30"/>
    <p:sldId id="289" r:id="rId31"/>
    <p:sldId id="290" r:id="rId32"/>
    <p:sldId id="291" r:id="rId33"/>
    <p:sldId id="292" r:id="rId34"/>
    <p:sldId id="293" r:id="rId35"/>
    <p:sldId id="294" r:id="rId36"/>
    <p:sldId id="285" r:id="rId37"/>
    <p:sldId id="295" r:id="rId38"/>
    <p:sldId id="296" r:id="rId39"/>
    <p:sldId id="297" r:id="rId40"/>
    <p:sldId id="269"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5" r:id="rId64"/>
    <p:sldId id="321" r:id="rId65"/>
    <p:sldId id="326" r:id="rId66"/>
    <p:sldId id="324" r:id="rId67"/>
    <p:sldId id="322" r:id="rId68"/>
    <p:sldId id="327" r:id="rId69"/>
    <p:sldId id="328" r:id="rId70"/>
    <p:sldId id="329" r:id="rId71"/>
    <p:sldId id="330" r:id="rId72"/>
    <p:sldId id="331" r:id="rId73"/>
    <p:sldId id="332" r:id="rId74"/>
    <p:sldId id="333" r:id="rId75"/>
    <p:sldId id="334" r:id="rId76"/>
    <p:sldId id="342" r:id="rId77"/>
    <p:sldId id="335" r:id="rId78"/>
    <p:sldId id="339" r:id="rId79"/>
    <p:sldId id="340" r:id="rId80"/>
    <p:sldId id="341" r:id="rId81"/>
    <p:sldId id="336" r:id="rId82"/>
    <p:sldId id="337" r:id="rId8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8" d="100"/>
          <a:sy n="68" d="100"/>
        </p:scale>
        <p:origin x="5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962E1CFF-54ED-4CE3-972F-FBB0E8384884}" type="datetimeFigureOut">
              <a:rPr lang="ko-KR" altLang="en-US" smtClean="0"/>
              <a:t>2018-06-19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446834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62E1CFF-54ED-4CE3-972F-FBB0E8384884}" type="datetimeFigureOut">
              <a:rPr lang="ko-KR" altLang="en-US" smtClean="0"/>
              <a:t>2018-06-19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103478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62E1CFF-54ED-4CE3-972F-FBB0E8384884}" type="datetimeFigureOut">
              <a:rPr lang="ko-KR" altLang="en-US" smtClean="0"/>
              <a:t>2018-06-19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1601852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마스터 부제목 스타일 편집</a:t>
            </a:r>
          </a:p>
        </p:txBody>
      </p:sp>
      <p:sp>
        <p:nvSpPr>
          <p:cNvPr id="4" name="날짜 개체 틀 3"/>
          <p:cNvSpPr>
            <a:spLocks noGrp="1"/>
          </p:cNvSpPr>
          <p:nvPr>
            <p:ph type="dt" sz="half" idx="10"/>
          </p:nvPr>
        </p:nvSpPr>
        <p:spPr>
          <a:xfrm>
            <a:off x="838200" y="6356350"/>
            <a:ext cx="2743200" cy="365125"/>
          </a:xfrm>
          <a:prstGeom prst="rect">
            <a:avLst/>
          </a:prstGeom>
        </p:spPr>
        <p:txBody>
          <a:bodyPr/>
          <a:lstStyle/>
          <a:p>
            <a:fld id="{9D1A2C4B-2F8B-4127-8D31-F5E0131BC510}" type="datetimeFigureOut">
              <a:rPr lang="ko-KR" altLang="en-US" smtClean="0"/>
              <a:t>2018-06-19</a:t>
            </a:fld>
            <a:endParaRPr lang="ko-KR" altLang="en-US"/>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741CCC6C-A9F3-4E2E-A0A5-3AC6E61B5A0D}" type="slidenum">
              <a:rPr lang="ko-KR" altLang="en-US" smtClean="0"/>
              <a:t>‹#›</a:t>
            </a:fld>
            <a:endParaRPr lang="ko-KR" altLang="en-US"/>
          </a:p>
        </p:txBody>
      </p:sp>
    </p:spTree>
    <p:extLst>
      <p:ext uri="{BB962C8B-B14F-4D97-AF65-F5344CB8AC3E}">
        <p14:creationId xmlns:p14="http://schemas.microsoft.com/office/powerpoint/2010/main" val="2273446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1056443" y="1171852"/>
            <a:ext cx="10120544" cy="5433134"/>
          </a:xfrm>
        </p:spPr>
        <p:txBody>
          <a:bodyPr/>
          <a:lstStyle>
            <a:lvl1pPr marL="355600" indent="-342900" algn="l" defTabSz="914400" rtl="0" eaLnBrk="1" latinLnBrk="0" hangingPunct="1">
              <a:lnSpc>
                <a:spcPct val="100000"/>
              </a:lnSpc>
              <a:buFont typeface="Arial"/>
              <a:buChar char="•"/>
              <a:tabLst>
                <a:tab pos="354965" algn="l"/>
              </a:tabLst>
              <a:defRPr lang="ko-KR" altLang="en-US" sz="2800" b="1" kern="1200" spc="-50" dirty="0" smtClean="0">
                <a:solidFill>
                  <a:schemeClr val="tx1"/>
                </a:solidFill>
                <a:latin typeface="+mj-ea"/>
                <a:ea typeface="+mj-ea"/>
                <a:cs typeface="Avenir Next LT W04 Light"/>
              </a:defRPr>
            </a:lvl1pPr>
            <a:lvl2pPr marL="812800" indent="-342900" latinLnBrk="0">
              <a:buFont typeface="나눔고딕" panose="020D0604000000000000" pitchFamily="50" charset="-127"/>
              <a:buChar char="-"/>
              <a:defRPr lang="ko-KR" altLang="en-US" sz="2400" kern="1200" spc="-20" dirty="0" smtClean="0">
                <a:solidFill>
                  <a:schemeClr val="tx1"/>
                </a:solidFill>
                <a:latin typeface="Avenir Next LT W04 Light"/>
                <a:ea typeface="+mn-ea"/>
                <a:cs typeface="Avenir Next LT W04 Light"/>
              </a:defRPr>
            </a:lvl2pPr>
          </a:lstStyle>
          <a:p>
            <a:pPr lvl="0"/>
            <a:r>
              <a:rPr lang="ko-KR" altLang="en-US" dirty="0"/>
              <a:t>마스터 텍스트 스타일을 편집합니다</a:t>
            </a:r>
          </a:p>
          <a:p>
            <a:pPr marL="749300" marR="12700" lvl="1" indent="-279400" algn="l" defTabSz="914400" rtl="0" eaLnBrk="1" latinLnBrk="1" hangingPunct="1">
              <a:lnSpc>
                <a:spcPct val="99400"/>
              </a:lnSpc>
              <a:buFont typeface="Arial"/>
              <a:buChar char="–"/>
              <a:tabLst>
                <a:tab pos="755650" algn="l"/>
              </a:tabLst>
            </a:pPr>
            <a:r>
              <a:rPr lang="ko-KR" altLang="en-US" dirty="0"/>
              <a:t>둘째 수준</a:t>
            </a:r>
          </a:p>
        </p:txBody>
      </p:sp>
      <p:sp>
        <p:nvSpPr>
          <p:cNvPr id="12" name="제목 11"/>
          <p:cNvSpPr>
            <a:spLocks noGrp="1"/>
          </p:cNvSpPr>
          <p:nvPr>
            <p:ph type="title"/>
          </p:nvPr>
        </p:nvSpPr>
        <p:spPr>
          <a:xfrm>
            <a:off x="0" y="257453"/>
            <a:ext cx="12181840" cy="914399"/>
          </a:xfrm>
        </p:spPr>
        <p:txBody>
          <a:bodyPr>
            <a:normAutofit/>
          </a:bodyPr>
          <a:lstStyle>
            <a:lvl1pPr algn="ctr" latinLnBrk="0">
              <a:defRPr sz="3600" b="1">
                <a:solidFill>
                  <a:schemeClr val="accent1"/>
                </a:solidFill>
              </a:defRPr>
            </a:lvl1pPr>
          </a:lstStyle>
          <a:p>
            <a:r>
              <a:rPr lang="ko-KR" altLang="en-US" dirty="0"/>
              <a:t>마스터 제목 스타일 편집</a:t>
            </a:r>
          </a:p>
        </p:txBody>
      </p:sp>
    </p:spTree>
    <p:extLst>
      <p:ext uri="{BB962C8B-B14F-4D97-AF65-F5344CB8AC3E}">
        <p14:creationId xmlns:p14="http://schemas.microsoft.com/office/powerpoint/2010/main" val="846949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838200" y="6356350"/>
            <a:ext cx="2743200" cy="365125"/>
          </a:xfrm>
          <a:prstGeom prst="rect">
            <a:avLst/>
          </a:prstGeom>
        </p:spPr>
        <p:txBody>
          <a:bodyPr/>
          <a:lstStyle/>
          <a:p>
            <a:fld id="{9D1A2C4B-2F8B-4127-8D31-F5E0131BC510}" type="datetimeFigureOut">
              <a:rPr lang="ko-KR" altLang="en-US" smtClean="0"/>
              <a:t>2018-06-19</a:t>
            </a:fld>
            <a:endParaRPr lang="ko-KR" altLang="en-US"/>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741CCC6C-A9F3-4E2E-A0A5-3AC6E61B5A0D}" type="slidenum">
              <a:rPr lang="ko-KR" altLang="en-US" smtClean="0"/>
              <a:t>‹#›</a:t>
            </a:fld>
            <a:endParaRPr lang="ko-KR" altLang="en-US"/>
          </a:p>
        </p:txBody>
      </p:sp>
    </p:spTree>
    <p:extLst>
      <p:ext uri="{BB962C8B-B14F-4D97-AF65-F5344CB8AC3E}">
        <p14:creationId xmlns:p14="http://schemas.microsoft.com/office/powerpoint/2010/main" val="377951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838200" y="6356350"/>
            <a:ext cx="2743200" cy="365125"/>
          </a:xfrm>
          <a:prstGeom prst="rect">
            <a:avLst/>
          </a:prstGeom>
        </p:spPr>
        <p:txBody>
          <a:bodyPr/>
          <a:lstStyle/>
          <a:p>
            <a:fld id="{9D1A2C4B-2F8B-4127-8D31-F5E0131BC510}" type="datetimeFigureOut">
              <a:rPr lang="ko-KR" altLang="en-US" smtClean="0"/>
              <a:t>2018-06-19</a:t>
            </a:fld>
            <a:endParaRPr lang="ko-KR" altLang="en-US"/>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741CCC6C-A9F3-4E2E-A0A5-3AC6E61B5A0D}" type="slidenum">
              <a:rPr lang="ko-KR" altLang="en-US" smtClean="0"/>
              <a:t>‹#›</a:t>
            </a:fld>
            <a:endParaRPr lang="ko-KR" altLang="en-US"/>
          </a:p>
        </p:txBody>
      </p:sp>
    </p:spTree>
    <p:extLst>
      <p:ext uri="{BB962C8B-B14F-4D97-AF65-F5344CB8AC3E}">
        <p14:creationId xmlns:p14="http://schemas.microsoft.com/office/powerpoint/2010/main" val="2810577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838200" y="6356350"/>
            <a:ext cx="2743200" cy="365125"/>
          </a:xfrm>
          <a:prstGeom prst="rect">
            <a:avLst/>
          </a:prstGeom>
        </p:spPr>
        <p:txBody>
          <a:bodyPr/>
          <a:lstStyle/>
          <a:p>
            <a:fld id="{9D1A2C4B-2F8B-4127-8D31-F5E0131BC510}" type="datetimeFigureOut">
              <a:rPr lang="ko-KR" altLang="en-US" smtClean="0"/>
              <a:t>2018-06-19</a:t>
            </a:fld>
            <a:endParaRPr lang="ko-KR" altLang="en-US"/>
          </a:p>
        </p:txBody>
      </p:sp>
      <p:sp>
        <p:nvSpPr>
          <p:cNvPr id="8" name="바닥글 개체 틀 7"/>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9" name="슬라이드 번호 개체 틀 8"/>
          <p:cNvSpPr>
            <a:spLocks noGrp="1"/>
          </p:cNvSpPr>
          <p:nvPr>
            <p:ph type="sldNum" sz="quarter" idx="12"/>
          </p:nvPr>
        </p:nvSpPr>
        <p:spPr/>
        <p:txBody>
          <a:bodyPr/>
          <a:lstStyle/>
          <a:p>
            <a:fld id="{741CCC6C-A9F3-4E2E-A0A5-3AC6E61B5A0D}" type="slidenum">
              <a:rPr lang="ko-KR" altLang="en-US" smtClean="0"/>
              <a:t>‹#›</a:t>
            </a:fld>
            <a:endParaRPr lang="ko-KR" altLang="en-US"/>
          </a:p>
        </p:txBody>
      </p:sp>
    </p:spTree>
    <p:extLst>
      <p:ext uri="{BB962C8B-B14F-4D97-AF65-F5344CB8AC3E}">
        <p14:creationId xmlns:p14="http://schemas.microsoft.com/office/powerpoint/2010/main" val="93521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a:xfrm>
            <a:off x="838200" y="6356350"/>
            <a:ext cx="2743200" cy="365125"/>
          </a:xfrm>
          <a:prstGeom prst="rect">
            <a:avLst/>
          </a:prstGeom>
        </p:spPr>
        <p:txBody>
          <a:bodyPr/>
          <a:lstStyle/>
          <a:p>
            <a:fld id="{9D1A2C4B-2F8B-4127-8D31-F5E0131BC510}" type="datetimeFigureOut">
              <a:rPr lang="ko-KR" altLang="en-US" smtClean="0"/>
              <a:t>2018-06-19</a:t>
            </a:fld>
            <a:endParaRPr lang="ko-KR" altLang="en-US"/>
          </a:p>
        </p:txBody>
      </p:sp>
      <p:sp>
        <p:nvSpPr>
          <p:cNvPr id="4" name="바닥글 개체 틀 3"/>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p:cNvSpPr>
            <a:spLocks noGrp="1"/>
          </p:cNvSpPr>
          <p:nvPr>
            <p:ph type="sldNum" sz="quarter" idx="12"/>
          </p:nvPr>
        </p:nvSpPr>
        <p:spPr/>
        <p:txBody>
          <a:bodyPr/>
          <a:lstStyle/>
          <a:p>
            <a:fld id="{741CCC6C-A9F3-4E2E-A0A5-3AC6E61B5A0D}" type="slidenum">
              <a:rPr lang="ko-KR" altLang="en-US" smtClean="0"/>
              <a:t>‹#›</a:t>
            </a:fld>
            <a:endParaRPr lang="ko-KR" altLang="en-US"/>
          </a:p>
        </p:txBody>
      </p:sp>
    </p:spTree>
    <p:extLst>
      <p:ext uri="{BB962C8B-B14F-4D97-AF65-F5344CB8AC3E}">
        <p14:creationId xmlns:p14="http://schemas.microsoft.com/office/powerpoint/2010/main" val="662087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838200" y="6356350"/>
            <a:ext cx="2743200" cy="365125"/>
          </a:xfrm>
          <a:prstGeom prst="rect">
            <a:avLst/>
          </a:prstGeom>
        </p:spPr>
        <p:txBody>
          <a:bodyPr/>
          <a:lstStyle/>
          <a:p>
            <a:fld id="{9D1A2C4B-2F8B-4127-8D31-F5E0131BC510}" type="datetimeFigureOut">
              <a:rPr lang="ko-KR" altLang="en-US" smtClean="0"/>
              <a:t>2018-06-19</a:t>
            </a:fld>
            <a:endParaRPr lang="ko-KR" altLang="en-US"/>
          </a:p>
        </p:txBody>
      </p:sp>
      <p:sp>
        <p:nvSpPr>
          <p:cNvPr id="3" name="바닥글 개체 틀 2"/>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p:cNvSpPr>
            <a:spLocks noGrp="1"/>
          </p:cNvSpPr>
          <p:nvPr>
            <p:ph type="sldNum" sz="quarter" idx="12"/>
          </p:nvPr>
        </p:nvSpPr>
        <p:spPr/>
        <p:txBody>
          <a:bodyPr/>
          <a:lstStyle/>
          <a:p>
            <a:fld id="{741CCC6C-A9F3-4E2E-A0A5-3AC6E61B5A0D}" type="slidenum">
              <a:rPr lang="ko-KR" altLang="en-US" smtClean="0"/>
              <a:t>‹#›</a:t>
            </a:fld>
            <a:endParaRPr lang="ko-KR" altLang="en-US"/>
          </a:p>
        </p:txBody>
      </p:sp>
    </p:spTree>
    <p:extLst>
      <p:ext uri="{BB962C8B-B14F-4D97-AF65-F5344CB8AC3E}">
        <p14:creationId xmlns:p14="http://schemas.microsoft.com/office/powerpoint/2010/main" val="1721053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a:xfrm>
            <a:off x="838200" y="6356350"/>
            <a:ext cx="2743200" cy="365125"/>
          </a:xfrm>
          <a:prstGeom prst="rect">
            <a:avLst/>
          </a:prstGeom>
        </p:spPr>
        <p:txBody>
          <a:bodyPr/>
          <a:lstStyle/>
          <a:p>
            <a:fld id="{9D1A2C4B-2F8B-4127-8D31-F5E0131BC510}" type="datetimeFigureOut">
              <a:rPr lang="ko-KR" altLang="en-US" smtClean="0"/>
              <a:t>2018-06-19</a:t>
            </a:fld>
            <a:endParaRPr lang="ko-KR" altLang="en-US"/>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741CCC6C-A9F3-4E2E-A0A5-3AC6E61B5A0D}" type="slidenum">
              <a:rPr lang="ko-KR" altLang="en-US" smtClean="0"/>
              <a:t>‹#›</a:t>
            </a:fld>
            <a:endParaRPr lang="ko-KR" altLang="en-US"/>
          </a:p>
        </p:txBody>
      </p:sp>
    </p:spTree>
    <p:extLst>
      <p:ext uri="{BB962C8B-B14F-4D97-AF65-F5344CB8AC3E}">
        <p14:creationId xmlns:p14="http://schemas.microsoft.com/office/powerpoint/2010/main" val="3975358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62E1CFF-54ED-4CE3-972F-FBB0E8384884}" type="datetimeFigureOut">
              <a:rPr lang="ko-KR" altLang="en-US" smtClean="0"/>
              <a:t>2018-06-19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2724891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a:xfrm>
            <a:off x="838200" y="6356350"/>
            <a:ext cx="2743200" cy="365125"/>
          </a:xfrm>
          <a:prstGeom prst="rect">
            <a:avLst/>
          </a:prstGeom>
        </p:spPr>
        <p:txBody>
          <a:bodyPr/>
          <a:lstStyle/>
          <a:p>
            <a:fld id="{9D1A2C4B-2F8B-4127-8D31-F5E0131BC510}" type="datetimeFigureOut">
              <a:rPr lang="ko-KR" altLang="en-US" smtClean="0"/>
              <a:t>2018-06-19</a:t>
            </a:fld>
            <a:endParaRPr lang="ko-KR" altLang="en-US"/>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741CCC6C-A9F3-4E2E-A0A5-3AC6E61B5A0D}" type="slidenum">
              <a:rPr lang="ko-KR" altLang="en-US" smtClean="0"/>
              <a:t>‹#›</a:t>
            </a:fld>
            <a:endParaRPr lang="ko-KR" altLang="en-US"/>
          </a:p>
        </p:txBody>
      </p:sp>
    </p:spTree>
    <p:extLst>
      <p:ext uri="{BB962C8B-B14F-4D97-AF65-F5344CB8AC3E}">
        <p14:creationId xmlns:p14="http://schemas.microsoft.com/office/powerpoint/2010/main" val="2439950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838200" y="6356350"/>
            <a:ext cx="2743200" cy="365125"/>
          </a:xfrm>
          <a:prstGeom prst="rect">
            <a:avLst/>
          </a:prstGeom>
        </p:spPr>
        <p:txBody>
          <a:bodyPr/>
          <a:lstStyle/>
          <a:p>
            <a:fld id="{9D1A2C4B-2F8B-4127-8D31-F5E0131BC510}" type="datetimeFigureOut">
              <a:rPr lang="ko-KR" altLang="en-US" smtClean="0"/>
              <a:t>2018-06-19</a:t>
            </a:fld>
            <a:endParaRPr lang="ko-KR" altLang="en-US"/>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741CCC6C-A9F3-4E2E-A0A5-3AC6E61B5A0D}" type="slidenum">
              <a:rPr lang="ko-KR" altLang="en-US" smtClean="0"/>
              <a:t>‹#›</a:t>
            </a:fld>
            <a:endParaRPr lang="ko-KR" altLang="en-US"/>
          </a:p>
        </p:txBody>
      </p:sp>
    </p:spTree>
    <p:extLst>
      <p:ext uri="{BB962C8B-B14F-4D97-AF65-F5344CB8AC3E}">
        <p14:creationId xmlns:p14="http://schemas.microsoft.com/office/powerpoint/2010/main" val="3213684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838200" y="6356350"/>
            <a:ext cx="2743200" cy="365125"/>
          </a:xfrm>
          <a:prstGeom prst="rect">
            <a:avLst/>
          </a:prstGeom>
        </p:spPr>
        <p:txBody>
          <a:bodyPr/>
          <a:lstStyle/>
          <a:p>
            <a:fld id="{9D1A2C4B-2F8B-4127-8D31-F5E0131BC510}" type="datetimeFigureOut">
              <a:rPr lang="ko-KR" altLang="en-US" smtClean="0"/>
              <a:t>2018-06-19</a:t>
            </a:fld>
            <a:endParaRPr lang="ko-KR" altLang="en-US"/>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741CCC6C-A9F3-4E2E-A0A5-3AC6E61B5A0D}" type="slidenum">
              <a:rPr lang="ko-KR" altLang="en-US" smtClean="0"/>
              <a:t>‹#›</a:t>
            </a:fld>
            <a:endParaRPr lang="ko-KR" altLang="en-US"/>
          </a:p>
        </p:txBody>
      </p:sp>
    </p:spTree>
    <p:extLst>
      <p:ext uri="{BB962C8B-B14F-4D97-AF65-F5344CB8AC3E}">
        <p14:creationId xmlns:p14="http://schemas.microsoft.com/office/powerpoint/2010/main" val="612872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962E1CFF-54ED-4CE3-972F-FBB0E8384884}" type="datetimeFigureOut">
              <a:rPr lang="ko-KR" altLang="en-US" smtClean="0"/>
              <a:t>2018-06-19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251806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62E1CFF-54ED-4CE3-972F-FBB0E8384884}" type="datetimeFigureOut">
              <a:rPr lang="ko-KR" altLang="en-US" smtClean="0"/>
              <a:t>2018-06-19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279235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962E1CFF-54ED-4CE3-972F-FBB0E8384884}" type="datetimeFigureOut">
              <a:rPr lang="ko-KR" altLang="en-US" smtClean="0"/>
              <a:t>2018-06-19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174410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962E1CFF-54ED-4CE3-972F-FBB0E8384884}" type="datetimeFigureOut">
              <a:rPr lang="ko-KR" altLang="en-US" smtClean="0"/>
              <a:t>2018-06-19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41569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962E1CFF-54ED-4CE3-972F-FBB0E8384884}" type="datetimeFigureOut">
              <a:rPr lang="ko-KR" altLang="en-US" smtClean="0"/>
              <a:t>2018-06-19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2999184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62E1CFF-54ED-4CE3-972F-FBB0E8384884}" type="datetimeFigureOut">
              <a:rPr lang="ko-KR" altLang="en-US" smtClean="0"/>
              <a:t>2018-06-19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4032760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62E1CFF-54ED-4CE3-972F-FBB0E8384884}" type="datetimeFigureOut">
              <a:rPr lang="ko-KR" altLang="en-US" smtClean="0"/>
              <a:t>2018-06-19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355462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2E1CFF-54ED-4CE3-972F-FBB0E8384884}" type="datetimeFigureOut">
              <a:rPr lang="ko-KR" altLang="en-US" smtClean="0"/>
              <a:t>2018-06-19</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1801A-FAFC-4718-9C06-097D70076322}" type="slidenum">
              <a:rPr lang="ko-KR" altLang="en-US" smtClean="0"/>
              <a:t>‹#›</a:t>
            </a:fld>
            <a:endParaRPr lang="ko-KR" altLang="en-US"/>
          </a:p>
        </p:txBody>
      </p:sp>
    </p:spTree>
    <p:extLst>
      <p:ext uri="{BB962C8B-B14F-4D97-AF65-F5344CB8AC3E}">
        <p14:creationId xmlns:p14="http://schemas.microsoft.com/office/powerpoint/2010/main" val="3367976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10160" y="-1"/>
            <a:ext cx="5601810" cy="914399"/>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0" y="1171852"/>
            <a:ext cx="12192000" cy="4998129"/>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741CCC6C-A9F3-4E2E-A0A5-3AC6E61B5A0D}" type="slidenum">
              <a:rPr lang="ko-KR" altLang="en-US" smtClean="0"/>
              <a:pPr algn="ctr"/>
              <a:t>‹#›</a:t>
            </a:fld>
            <a:endParaRPr lang="ko-KR" altLang="en-US" dirty="0"/>
          </a:p>
        </p:txBody>
      </p:sp>
    </p:spTree>
    <p:extLst>
      <p:ext uri="{BB962C8B-B14F-4D97-AF65-F5344CB8AC3E}">
        <p14:creationId xmlns:p14="http://schemas.microsoft.com/office/powerpoint/2010/main" val="1138400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나눔고딕" panose="020D0604000000000000" pitchFamily="50" charset="-127"/>
        <a:buChar char="□"/>
        <a:defRPr sz="2800" kern="1200">
          <a:solidFill>
            <a:schemeClr val="tx1"/>
          </a:solidFill>
          <a:latin typeface="+mn-lt"/>
          <a:ea typeface="+mn-ea"/>
          <a:cs typeface="+mn-cs"/>
        </a:defRPr>
      </a:lvl1pPr>
      <a:lvl2pPr marL="444500" indent="-177800" algn="l" defTabSz="914400" rtl="0" eaLnBrk="1" latinLnBrk="1" hangingPunct="1">
        <a:lnSpc>
          <a:spcPct val="90000"/>
        </a:lnSpc>
        <a:spcBef>
          <a:spcPts val="500"/>
        </a:spcBef>
        <a:buFont typeface="Wingdings" panose="05000000000000000000" pitchFamily="2" charset="2"/>
        <a:buChar char="l"/>
        <a:defRPr sz="2400" kern="1200">
          <a:solidFill>
            <a:schemeClr val="tx1"/>
          </a:solidFill>
          <a:latin typeface="+mn-lt"/>
          <a:ea typeface="+mn-ea"/>
          <a:cs typeface="+mn-cs"/>
        </a:defRPr>
      </a:lvl2pPr>
      <a:lvl3pPr marL="719138" indent="-177800" algn="l" defTabSz="914400" rtl="0" eaLnBrk="1" latinLnBrk="1"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985838" indent="-1778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252538" indent="-177800" algn="l" defTabSz="914400" rtl="0" eaLnBrk="1" latinLnBrk="1" hangingPunct="1">
        <a:lnSpc>
          <a:spcPct val="90000"/>
        </a:lnSpc>
        <a:spcBef>
          <a:spcPts val="500"/>
        </a:spcBef>
        <a:buFont typeface="Wingdings" panose="05000000000000000000" pitchFamily="2" charset="2"/>
        <a:buChar char="Ø"/>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ko.wikipedia.org/wiki/%ED%8E%B8%ED%96%A5-%EB%B6%84%EC%82%B0_%ED%8A%B8%EB%A0%88%EC%9D%B4%EB%93%9C%EC%98%A4%ED%94%84" TargetMode="External"/><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r>
              <a:rPr lang="en-US" altLang="ko-KR" sz="4400" dirty="0"/>
              <a:t>#6 </a:t>
            </a:r>
            <a:r>
              <a:rPr lang="ko-KR" altLang="en-US" sz="4400" dirty="0" err="1"/>
              <a:t>결정트리</a:t>
            </a:r>
            <a:br>
              <a:rPr lang="en-US" altLang="ko-KR" sz="4400" dirty="0"/>
            </a:br>
            <a:r>
              <a:rPr lang="en-US" altLang="ko-KR" sz="4400" dirty="0"/>
              <a:t>#7 </a:t>
            </a:r>
            <a:r>
              <a:rPr lang="ko-KR" altLang="en-US" sz="4400" dirty="0"/>
              <a:t>앙상블 학습과 </a:t>
            </a:r>
            <a:r>
              <a:rPr lang="ko-KR" altLang="en-US" sz="4400" dirty="0" err="1"/>
              <a:t>랜덤포레스트</a:t>
            </a:r>
            <a:endParaRPr lang="ko-KR" altLang="en-US" sz="4400" dirty="0"/>
          </a:p>
        </p:txBody>
      </p:sp>
      <p:sp>
        <p:nvSpPr>
          <p:cNvPr id="3" name="부제목 2"/>
          <p:cNvSpPr>
            <a:spLocks noGrp="1"/>
          </p:cNvSpPr>
          <p:nvPr>
            <p:ph type="subTitle" idx="1"/>
          </p:nvPr>
        </p:nvSpPr>
        <p:spPr/>
        <p:txBody>
          <a:bodyPr/>
          <a:lstStyle/>
          <a:p>
            <a:r>
              <a:rPr lang="en-US" altLang="ko-KR" dirty="0"/>
              <a:t>Hands on machine learning</a:t>
            </a:r>
          </a:p>
          <a:p>
            <a:endParaRPr lang="en-US" altLang="ko-KR" dirty="0"/>
          </a:p>
          <a:p>
            <a:r>
              <a:rPr lang="en-US" altLang="ko-KR" dirty="0"/>
              <a:t>GDG </a:t>
            </a:r>
            <a:r>
              <a:rPr lang="ko-KR" altLang="en-US" dirty="0"/>
              <a:t>판교 스터디 </a:t>
            </a:r>
            <a:r>
              <a:rPr lang="en-US" altLang="ko-KR" dirty="0"/>
              <a:t>- </a:t>
            </a:r>
            <a:r>
              <a:rPr lang="ko-KR" altLang="en-US" dirty="0"/>
              <a:t>이규영</a:t>
            </a:r>
          </a:p>
        </p:txBody>
      </p:sp>
    </p:spTree>
    <p:extLst>
      <p:ext uri="{BB962C8B-B14F-4D97-AF65-F5344CB8AC3E}">
        <p14:creationId xmlns:p14="http://schemas.microsoft.com/office/powerpoint/2010/main" val="1073876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sp>
        <p:nvSpPr>
          <p:cNvPr id="3" name="내용 개체 틀 2"/>
          <p:cNvSpPr>
            <a:spLocks noGrp="1"/>
          </p:cNvSpPr>
          <p:nvPr>
            <p:ph idx="1"/>
          </p:nvPr>
        </p:nvSpPr>
        <p:spPr/>
        <p:txBody>
          <a:bodyPr/>
          <a:lstStyle/>
          <a:p>
            <a:r>
              <a:rPr lang="ko-KR" altLang="en-US"/>
              <a:t>다음으로 고 예산 영화와 저 예산 영화로 나눌 수 있음</a:t>
            </a:r>
          </a:p>
        </p:txBody>
      </p:sp>
      <p:pic>
        <p:nvPicPr>
          <p:cNvPr id="5" name="그림 4"/>
          <p:cNvPicPr>
            <a:picLocks noChangeAspect="1"/>
          </p:cNvPicPr>
          <p:nvPr/>
        </p:nvPicPr>
        <p:blipFill>
          <a:blip r:embed="rId2"/>
          <a:stretch>
            <a:fillRect/>
          </a:stretch>
        </p:blipFill>
        <p:spPr>
          <a:xfrm>
            <a:off x="2959624" y="2048888"/>
            <a:ext cx="6272753" cy="4809111"/>
          </a:xfrm>
          <a:prstGeom prst="rect">
            <a:avLst/>
          </a:prstGeom>
        </p:spPr>
      </p:pic>
    </p:spTree>
    <p:extLst>
      <p:ext uri="{BB962C8B-B14F-4D97-AF65-F5344CB8AC3E}">
        <p14:creationId xmlns:p14="http://schemas.microsoft.com/office/powerpoint/2010/main" val="91463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sp>
        <p:nvSpPr>
          <p:cNvPr id="3" name="내용 개체 틀 2"/>
          <p:cNvSpPr>
            <a:spLocks noGrp="1"/>
          </p:cNvSpPr>
          <p:nvPr>
            <p:ph idx="1"/>
          </p:nvPr>
        </p:nvSpPr>
        <p:spPr/>
        <p:txBody>
          <a:bodyPr/>
          <a:lstStyle/>
          <a:p>
            <a:r>
              <a:rPr lang="ko-KR" altLang="en-US"/>
              <a:t>여기까지 데이터를 </a:t>
            </a:r>
            <a:r>
              <a:rPr lang="en-US" altLang="ko-KR"/>
              <a:t>3</a:t>
            </a:r>
            <a:r>
              <a:rPr lang="ko-KR" altLang="en-US"/>
              <a:t>개 그룹으로 구별함</a:t>
            </a:r>
            <a:endParaRPr lang="en-US" altLang="ko-KR"/>
          </a:p>
          <a:p>
            <a:r>
              <a:rPr lang="ko-KR" altLang="en-US"/>
              <a:t>왼쪽 위 그룹은 비평가의 평가가 좋은 영호이며</a:t>
            </a:r>
            <a:r>
              <a:rPr lang="en-US" altLang="ko-KR"/>
              <a:t>, </a:t>
            </a:r>
            <a:r>
              <a:rPr lang="ko-KR" altLang="en-US"/>
              <a:t>많은 영화배우와 상대적으로 적은 예산으로 구별됨</a:t>
            </a:r>
            <a:endParaRPr lang="en-US" altLang="ko-KR"/>
          </a:p>
          <a:p>
            <a:r>
              <a:rPr lang="ko-KR" altLang="en-US"/>
              <a:t>오른쪽 위에는 많은 예산이 들어갔으며</a:t>
            </a:r>
            <a:r>
              <a:rPr lang="en-US" altLang="ko-KR"/>
              <a:t>, </a:t>
            </a:r>
            <a:r>
              <a:rPr lang="ko-KR" altLang="en-US"/>
              <a:t>많은 수의 </a:t>
            </a:r>
            <a:r>
              <a:rPr lang="en-US" altLang="ko-KR"/>
              <a:t>A</a:t>
            </a:r>
            <a:r>
              <a:rPr lang="ko-KR" altLang="en-US"/>
              <a:t>급 영화배우가 나오는 흥행 영화</a:t>
            </a:r>
            <a:endParaRPr lang="en-US" altLang="ko-KR"/>
          </a:p>
          <a:p>
            <a:r>
              <a:rPr lang="ko-KR" altLang="en-US"/>
              <a:t>마지막 그룹은 적은 스타 배우와 예산과 상관없이 망해버린 영화</a:t>
            </a:r>
          </a:p>
        </p:txBody>
      </p:sp>
    </p:spTree>
    <p:extLst>
      <p:ext uri="{BB962C8B-B14F-4D97-AF65-F5344CB8AC3E}">
        <p14:creationId xmlns:p14="http://schemas.microsoft.com/office/powerpoint/2010/main" val="227153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sp>
        <p:nvSpPr>
          <p:cNvPr id="3" name="내용 개체 틀 2"/>
          <p:cNvSpPr>
            <a:spLocks noGrp="1"/>
          </p:cNvSpPr>
          <p:nvPr>
            <p:ph idx="1"/>
          </p:nvPr>
        </p:nvSpPr>
        <p:spPr/>
        <p:txBody>
          <a:bodyPr/>
          <a:lstStyle/>
          <a:p>
            <a:r>
              <a:rPr lang="ko-KR" altLang="en-US"/>
              <a:t>원한다면 데이터에 있는 아주 적은 수의 잘못 분류된 값까지 다양한 특정 범위의 예산과 영화배우 수를 바탕으로 데이터를 계속 나눌 수 있음</a:t>
            </a:r>
            <a:endParaRPr lang="en-US" altLang="ko-KR"/>
          </a:p>
          <a:p>
            <a:r>
              <a:rPr lang="ko-KR" altLang="en-US"/>
              <a:t>데이터를 범위 안에 구별할 수 없을 때까지 나눌 수 있고</a:t>
            </a:r>
            <a:r>
              <a:rPr lang="en-US" altLang="ko-KR"/>
              <a:t>, </a:t>
            </a:r>
            <a:r>
              <a:rPr lang="ko-KR" altLang="en-US"/>
              <a:t>의사 결정 나무는 특정 결정을 가진 학습 데이터에 대해 과적합화되는 경향이 있음</a:t>
            </a:r>
            <a:endParaRPr lang="en-US" altLang="ko-KR"/>
          </a:p>
          <a:p>
            <a:r>
              <a:rPr lang="ko-KR" altLang="en-US"/>
              <a:t>처음 하나의 그룹에서 관찰치의 </a:t>
            </a:r>
            <a:r>
              <a:rPr lang="en-US" altLang="ko-KR"/>
              <a:t>80% </a:t>
            </a:r>
            <a:r>
              <a:rPr lang="ko-KR" altLang="en-US"/>
              <a:t>이상이 그룹 지어졌기 때문에 여기서 알고리즘을 멈춰 이런 상황을 피함</a:t>
            </a:r>
          </a:p>
        </p:txBody>
      </p:sp>
    </p:spTree>
    <p:extLst>
      <p:ext uri="{BB962C8B-B14F-4D97-AF65-F5344CB8AC3E}">
        <p14:creationId xmlns:p14="http://schemas.microsoft.com/office/powerpoint/2010/main" val="3765002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sp>
        <p:nvSpPr>
          <p:cNvPr id="3" name="내용 개체 틀 2"/>
          <p:cNvSpPr>
            <a:spLocks noGrp="1"/>
          </p:cNvSpPr>
          <p:nvPr>
            <p:ph idx="1"/>
          </p:nvPr>
        </p:nvSpPr>
        <p:spPr/>
        <p:txBody>
          <a:bodyPr/>
          <a:lstStyle/>
          <a:p>
            <a:r>
              <a:rPr lang="ko-KR" altLang="en-US"/>
              <a:t>대각선이 좀 더 명확하게 나눌 수도 있을 것 같다는 생각이 들지만</a:t>
            </a:r>
            <a:r>
              <a:rPr lang="en-US" altLang="ko-KR"/>
              <a:t>, </a:t>
            </a:r>
            <a:r>
              <a:rPr lang="ko-KR" altLang="en-US"/>
              <a:t>의사 결정 나무의 표현의 한계는 축 평행</a:t>
            </a:r>
            <a:r>
              <a:rPr lang="en-US" altLang="ko-KR"/>
              <a:t>(axis - parallel) </a:t>
            </a:r>
            <a:r>
              <a:rPr lang="ko-KR" altLang="en-US"/>
              <a:t>구별임</a:t>
            </a:r>
            <a:endParaRPr lang="en-US" altLang="ko-KR"/>
          </a:p>
          <a:p>
            <a:r>
              <a:rPr lang="ko-KR" altLang="en-US"/>
              <a:t>각 속성 구별자는 </a:t>
            </a:r>
            <a:r>
              <a:rPr lang="en-US" altLang="ko-KR"/>
              <a:t>"</a:t>
            </a:r>
            <a:r>
              <a:rPr lang="ko-KR" altLang="en-US"/>
              <a:t>영화배우 수가 일정 예산보다 크다면 비평적으로 성공한다</a:t>
            </a:r>
            <a:r>
              <a:rPr lang="en-US" altLang="ko-KR"/>
              <a:t>" </a:t>
            </a:r>
            <a:r>
              <a:rPr lang="ko-KR" altLang="en-US"/>
              <a:t>같은 복잡한 결정 트리를 형성할 수 없음</a:t>
            </a:r>
            <a:endParaRPr lang="en-US" altLang="ko-KR"/>
          </a:p>
          <a:p>
            <a:pPr lvl="1"/>
            <a:r>
              <a:rPr lang="ko-KR" altLang="en-US"/>
              <a:t>이렇게 하고 싶다면</a:t>
            </a:r>
            <a:r>
              <a:rPr lang="en-US" altLang="ko-KR"/>
              <a:t>, </a:t>
            </a:r>
            <a:r>
              <a:rPr lang="ko-KR" altLang="en-US"/>
              <a:t>재귀적 방법으로 처리를 하는 더 발달된 의사결정나무 알고리즘을 사용하든가</a:t>
            </a:r>
            <a:endParaRPr lang="en-US" altLang="ko-KR"/>
          </a:p>
          <a:p>
            <a:pPr lvl="1"/>
            <a:r>
              <a:rPr lang="ko-KR" altLang="en-US"/>
              <a:t>아니면 여러개의 의사결정나무를 이용해 앙상블 하는 방법이 있음</a:t>
            </a:r>
          </a:p>
        </p:txBody>
      </p:sp>
    </p:spTree>
    <p:extLst>
      <p:ext uri="{BB962C8B-B14F-4D97-AF65-F5344CB8AC3E}">
        <p14:creationId xmlns:p14="http://schemas.microsoft.com/office/powerpoint/2010/main" val="795968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sp>
        <p:nvSpPr>
          <p:cNvPr id="3" name="내용 개체 틀 2"/>
          <p:cNvSpPr>
            <a:spLocks noGrp="1"/>
          </p:cNvSpPr>
          <p:nvPr>
            <p:ph idx="1"/>
          </p:nvPr>
        </p:nvSpPr>
        <p:spPr/>
        <p:txBody>
          <a:bodyPr/>
          <a:lstStyle/>
          <a:p>
            <a:r>
              <a:rPr lang="ko-KR" altLang="en-US"/>
              <a:t>미래에 성공할 영화를 예측하는 모델은 다음 다이어그램과 같이 단순하게 표현할 수 있음</a:t>
            </a:r>
            <a:endParaRPr lang="en-US" altLang="ko-KR"/>
          </a:p>
          <a:p>
            <a:r>
              <a:rPr lang="ko-KR" altLang="en-US"/>
              <a:t>대본을 평가하려면</a:t>
            </a:r>
            <a:r>
              <a:rPr lang="en-US" altLang="ko-KR"/>
              <a:t> </a:t>
            </a:r>
            <a:r>
              <a:rPr lang="ko-KR" altLang="en-US"/>
              <a:t>각 결정을 판단해 예측이 성공인지 실패인지에 도달할 때까지 가지를 따라감</a:t>
            </a:r>
            <a:endParaRPr lang="en-US" altLang="ko-KR"/>
          </a:p>
          <a:p>
            <a:r>
              <a:rPr lang="ko-KR" altLang="en-US"/>
              <a:t>이 방법을 사용하면 시간이 없어도 밀린 대본을 분류할 수 있음</a:t>
            </a:r>
          </a:p>
        </p:txBody>
      </p:sp>
    </p:spTree>
    <p:extLst>
      <p:ext uri="{BB962C8B-B14F-4D97-AF65-F5344CB8AC3E}">
        <p14:creationId xmlns:p14="http://schemas.microsoft.com/office/powerpoint/2010/main" val="776634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pic>
        <p:nvPicPr>
          <p:cNvPr id="4" name="내용 개체 틀 3"/>
          <p:cNvPicPr>
            <a:picLocks noGrp="1" noChangeAspect="1"/>
          </p:cNvPicPr>
          <p:nvPr>
            <p:ph idx="1"/>
          </p:nvPr>
        </p:nvPicPr>
        <p:blipFill>
          <a:blip r:embed="rId2"/>
          <a:stretch>
            <a:fillRect/>
          </a:stretch>
        </p:blipFill>
        <p:spPr>
          <a:xfrm>
            <a:off x="3473885" y="1171575"/>
            <a:ext cx="5285505" cy="5434013"/>
          </a:xfrm>
          <a:prstGeom prst="rect">
            <a:avLst/>
          </a:prstGeom>
        </p:spPr>
      </p:pic>
    </p:spTree>
    <p:extLst>
      <p:ext uri="{BB962C8B-B14F-4D97-AF65-F5344CB8AC3E}">
        <p14:creationId xmlns:p14="http://schemas.microsoft.com/office/powerpoint/2010/main" val="1759353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IRIS Data</a:t>
            </a:r>
            <a:endParaRPr lang="ko-KR" altLang="en-US" dirty="0">
              <a:solidFill>
                <a:srgbClr val="002060"/>
              </a:solidFill>
            </a:endParaRPr>
          </a:p>
        </p:txBody>
      </p:sp>
      <p:pic>
        <p:nvPicPr>
          <p:cNvPr id="2" name="그림 1"/>
          <p:cNvPicPr>
            <a:picLocks noChangeAspect="1"/>
          </p:cNvPicPr>
          <p:nvPr/>
        </p:nvPicPr>
        <p:blipFill>
          <a:blip r:embed="rId2"/>
          <a:stretch>
            <a:fillRect/>
          </a:stretch>
        </p:blipFill>
        <p:spPr>
          <a:xfrm>
            <a:off x="357621" y="916044"/>
            <a:ext cx="2914650" cy="2847975"/>
          </a:xfrm>
          <a:prstGeom prst="rect">
            <a:avLst/>
          </a:prstGeom>
        </p:spPr>
      </p:pic>
      <p:sp>
        <p:nvSpPr>
          <p:cNvPr id="4" name="직사각형 3"/>
          <p:cNvSpPr/>
          <p:nvPr/>
        </p:nvSpPr>
        <p:spPr>
          <a:xfrm>
            <a:off x="3629892" y="1099651"/>
            <a:ext cx="5220019" cy="369332"/>
          </a:xfrm>
          <a:prstGeom prst="rect">
            <a:avLst/>
          </a:prstGeom>
        </p:spPr>
        <p:txBody>
          <a:bodyPr wrap="none">
            <a:spAutoFit/>
          </a:bodyPr>
          <a:lstStyle/>
          <a:p>
            <a:r>
              <a:rPr lang="ko-KR" altLang="en-US" dirty="0"/>
              <a:t>https://en.wikipedia.org/wiki/Iris_flower_data_set</a:t>
            </a:r>
          </a:p>
        </p:txBody>
      </p:sp>
      <p:sp>
        <p:nvSpPr>
          <p:cNvPr id="8" name="직사각형 7"/>
          <p:cNvSpPr/>
          <p:nvPr/>
        </p:nvSpPr>
        <p:spPr>
          <a:xfrm>
            <a:off x="3519056" y="1818782"/>
            <a:ext cx="8260080" cy="4524315"/>
          </a:xfrm>
          <a:prstGeom prst="rect">
            <a:avLst/>
          </a:prstGeom>
        </p:spPr>
        <p:txBody>
          <a:bodyPr wrap="square">
            <a:spAutoFit/>
          </a:bodyPr>
          <a:lstStyle/>
          <a:p>
            <a:r>
              <a:rPr lang="en-US" altLang="ko-KR" dirty="0"/>
              <a:t>The Iris flower data set or Fisher's Iris data set is a multivariate data set introduced by the British statistician and biologist Ronald Fisher in his 1936 paper The use of multiple measurements in taxonomic problems as an example of linear discriminant analysis. It is sometimes called Anderson's Iris data set because Edgar Anderson collected the data to quantify the morphologic variation of Iris flowers of three related species. Two of the three species were collected in the </a:t>
            </a:r>
            <a:r>
              <a:rPr lang="en-US" altLang="ko-KR" dirty="0" err="1"/>
              <a:t>Gaspé</a:t>
            </a:r>
            <a:r>
              <a:rPr lang="en-US" altLang="ko-KR" dirty="0"/>
              <a:t> Peninsula "all from the same pasture, and picked on the same day and measured at the same time by the same person with the same apparatus".</a:t>
            </a:r>
          </a:p>
          <a:p>
            <a:endParaRPr lang="en-US" altLang="ko-KR" dirty="0"/>
          </a:p>
          <a:p>
            <a:r>
              <a:rPr lang="en-US" altLang="ko-KR" dirty="0"/>
              <a:t>The data set consists of 50 samples from each of three species of Iris (Iris </a:t>
            </a:r>
            <a:r>
              <a:rPr lang="en-US" altLang="ko-KR" dirty="0" err="1"/>
              <a:t>setosa</a:t>
            </a:r>
            <a:r>
              <a:rPr lang="en-US" altLang="ko-KR" dirty="0"/>
              <a:t>, Iris </a:t>
            </a:r>
            <a:r>
              <a:rPr lang="en-US" altLang="ko-KR" dirty="0" err="1"/>
              <a:t>virginica</a:t>
            </a:r>
            <a:r>
              <a:rPr lang="en-US" altLang="ko-KR" dirty="0"/>
              <a:t> and Iris versicolor). Four features were measured from each sample: the length and the width of the sepals and petals, in </a:t>
            </a:r>
            <a:r>
              <a:rPr lang="en-US" altLang="ko-KR" dirty="0" err="1"/>
              <a:t>centimetres</a:t>
            </a:r>
            <a:r>
              <a:rPr lang="en-US" altLang="ko-KR" dirty="0"/>
              <a:t>. Based on the combination of these four features, Fisher developed a linear discriminant model to distinguish the species from each other.</a:t>
            </a:r>
            <a:endParaRPr lang="ko-KR" altLang="en-US" dirty="0"/>
          </a:p>
        </p:txBody>
      </p:sp>
      <p:sp>
        <p:nvSpPr>
          <p:cNvPr id="10" name="TextBox 9"/>
          <p:cNvSpPr txBox="1"/>
          <p:nvPr/>
        </p:nvSpPr>
        <p:spPr>
          <a:xfrm>
            <a:off x="1030778" y="4389120"/>
            <a:ext cx="1502784" cy="646331"/>
          </a:xfrm>
          <a:prstGeom prst="rect">
            <a:avLst/>
          </a:prstGeom>
          <a:noFill/>
        </p:spPr>
        <p:txBody>
          <a:bodyPr wrap="none" rtlCol="0">
            <a:spAutoFit/>
          </a:bodyPr>
          <a:lstStyle/>
          <a:p>
            <a:r>
              <a:rPr lang="en-US" altLang="ko-KR" dirty="0"/>
              <a:t>Data </a:t>
            </a:r>
            <a:r>
              <a:rPr lang="ko-KR" altLang="en-US" dirty="0"/>
              <a:t>계의 </a:t>
            </a:r>
            <a:endParaRPr lang="en-US" altLang="ko-KR" dirty="0"/>
          </a:p>
          <a:p>
            <a:r>
              <a:rPr lang="en-US" altLang="ko-KR" dirty="0"/>
              <a:t>Hello World!</a:t>
            </a:r>
            <a:endParaRPr lang="ko-KR" altLang="en-US" dirty="0"/>
          </a:p>
        </p:txBody>
      </p:sp>
    </p:spTree>
    <p:extLst>
      <p:ext uri="{BB962C8B-B14F-4D97-AF65-F5344CB8AC3E}">
        <p14:creationId xmlns:p14="http://schemas.microsoft.com/office/powerpoint/2010/main" val="124520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IRIS Data</a:t>
            </a:r>
            <a:endParaRPr lang="ko-KR" altLang="en-US" dirty="0">
              <a:solidFill>
                <a:srgbClr val="002060"/>
              </a:solidFill>
            </a:endParaRPr>
          </a:p>
        </p:txBody>
      </p:sp>
      <p:pic>
        <p:nvPicPr>
          <p:cNvPr id="9" name="그림 8"/>
          <p:cNvPicPr>
            <a:picLocks noChangeAspect="1"/>
          </p:cNvPicPr>
          <p:nvPr/>
        </p:nvPicPr>
        <p:blipFill>
          <a:blip r:embed="rId2"/>
          <a:stretch>
            <a:fillRect/>
          </a:stretch>
        </p:blipFill>
        <p:spPr>
          <a:xfrm>
            <a:off x="220633" y="981525"/>
            <a:ext cx="5276850" cy="1981200"/>
          </a:xfrm>
          <a:prstGeom prst="rect">
            <a:avLst/>
          </a:prstGeom>
        </p:spPr>
      </p:pic>
      <p:pic>
        <p:nvPicPr>
          <p:cNvPr id="10" name="그림 9"/>
          <p:cNvPicPr>
            <a:picLocks noChangeAspect="1"/>
          </p:cNvPicPr>
          <p:nvPr/>
        </p:nvPicPr>
        <p:blipFill>
          <a:blip r:embed="rId3"/>
          <a:stretch>
            <a:fillRect/>
          </a:stretch>
        </p:blipFill>
        <p:spPr>
          <a:xfrm>
            <a:off x="249208" y="2038567"/>
            <a:ext cx="6067425" cy="1190625"/>
          </a:xfrm>
          <a:prstGeom prst="rect">
            <a:avLst/>
          </a:prstGeom>
        </p:spPr>
      </p:pic>
      <p:pic>
        <p:nvPicPr>
          <p:cNvPr id="11" name="그림 10"/>
          <p:cNvPicPr>
            <a:picLocks noChangeAspect="1"/>
          </p:cNvPicPr>
          <p:nvPr/>
        </p:nvPicPr>
        <p:blipFill>
          <a:blip r:embed="rId4"/>
          <a:stretch>
            <a:fillRect/>
          </a:stretch>
        </p:blipFill>
        <p:spPr>
          <a:xfrm>
            <a:off x="258213" y="5521806"/>
            <a:ext cx="1838325" cy="1009650"/>
          </a:xfrm>
          <a:prstGeom prst="rect">
            <a:avLst/>
          </a:prstGeom>
        </p:spPr>
      </p:pic>
      <p:pic>
        <p:nvPicPr>
          <p:cNvPr id="12" name="그림 11"/>
          <p:cNvPicPr>
            <a:picLocks noChangeAspect="1"/>
          </p:cNvPicPr>
          <p:nvPr/>
        </p:nvPicPr>
        <p:blipFill>
          <a:blip r:embed="rId5"/>
          <a:stretch>
            <a:fillRect/>
          </a:stretch>
        </p:blipFill>
        <p:spPr>
          <a:xfrm>
            <a:off x="249208" y="3229192"/>
            <a:ext cx="6143279" cy="2026147"/>
          </a:xfrm>
          <a:prstGeom prst="rect">
            <a:avLst/>
          </a:prstGeom>
        </p:spPr>
      </p:pic>
      <p:pic>
        <p:nvPicPr>
          <p:cNvPr id="13" name="그림 12"/>
          <p:cNvPicPr>
            <a:picLocks noChangeAspect="1"/>
          </p:cNvPicPr>
          <p:nvPr/>
        </p:nvPicPr>
        <p:blipFill>
          <a:blip r:embed="rId6"/>
          <a:stretch>
            <a:fillRect/>
          </a:stretch>
        </p:blipFill>
        <p:spPr>
          <a:xfrm>
            <a:off x="6621433" y="990921"/>
            <a:ext cx="5403274" cy="5174652"/>
          </a:xfrm>
          <a:prstGeom prst="rect">
            <a:avLst/>
          </a:prstGeom>
        </p:spPr>
      </p:pic>
    </p:spTree>
    <p:extLst>
      <p:ext uri="{BB962C8B-B14F-4D97-AF65-F5344CB8AC3E}">
        <p14:creationId xmlns:p14="http://schemas.microsoft.com/office/powerpoint/2010/main" val="122203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#6.1 </a:t>
            </a:r>
            <a:r>
              <a:rPr lang="ko-KR" altLang="en-US" dirty="0">
                <a:solidFill>
                  <a:srgbClr val="002060"/>
                </a:solidFill>
              </a:rPr>
              <a:t>결정 트리 학습과 시각화</a:t>
            </a: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014" y="1687570"/>
            <a:ext cx="4391025" cy="3990975"/>
          </a:xfrm>
          <a:prstGeom prst="rect">
            <a:avLst/>
          </a:prstGeom>
        </p:spPr>
      </p:pic>
      <p:pic>
        <p:nvPicPr>
          <p:cNvPr id="5" name="그림 4"/>
          <p:cNvPicPr>
            <a:picLocks noChangeAspect="1"/>
          </p:cNvPicPr>
          <p:nvPr/>
        </p:nvPicPr>
        <p:blipFill>
          <a:blip r:embed="rId3"/>
          <a:stretch>
            <a:fillRect/>
          </a:stretch>
        </p:blipFill>
        <p:spPr>
          <a:xfrm>
            <a:off x="677183" y="1105680"/>
            <a:ext cx="5997938" cy="5355612"/>
          </a:xfrm>
          <a:prstGeom prst="rect">
            <a:avLst/>
          </a:prstGeom>
        </p:spPr>
      </p:pic>
    </p:spTree>
    <p:extLst>
      <p:ext uri="{BB962C8B-B14F-4D97-AF65-F5344CB8AC3E}">
        <p14:creationId xmlns:p14="http://schemas.microsoft.com/office/powerpoint/2010/main" val="2937329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#6.2 </a:t>
            </a:r>
            <a:r>
              <a:rPr lang="ko-KR" altLang="en-US" dirty="0">
                <a:solidFill>
                  <a:srgbClr val="002060"/>
                </a:solidFill>
              </a:rPr>
              <a:t>예측하기</a:t>
            </a:r>
          </a:p>
        </p:txBody>
      </p:sp>
      <p:sp>
        <p:nvSpPr>
          <p:cNvPr id="2" name="TextBox 1"/>
          <p:cNvSpPr txBox="1"/>
          <p:nvPr/>
        </p:nvSpPr>
        <p:spPr>
          <a:xfrm>
            <a:off x="781396" y="1097280"/>
            <a:ext cx="5857694" cy="369332"/>
          </a:xfrm>
          <a:prstGeom prst="rect">
            <a:avLst/>
          </a:prstGeom>
          <a:noFill/>
        </p:spPr>
        <p:txBody>
          <a:bodyPr wrap="none" rtlCol="0">
            <a:spAutoFit/>
          </a:bodyPr>
          <a:lstStyle/>
          <a:p>
            <a:r>
              <a:rPr lang="en-US" altLang="ko-KR" dirty="0"/>
              <a:t>- </a:t>
            </a:r>
            <a:r>
              <a:rPr lang="ko-KR" altLang="en-US" dirty="0" err="1"/>
              <a:t>지니계수</a:t>
            </a:r>
            <a:r>
              <a:rPr lang="ko-KR" altLang="en-US" dirty="0"/>
              <a:t> </a:t>
            </a:r>
            <a:r>
              <a:rPr lang="en-US" altLang="ko-KR" dirty="0">
                <a:sym typeface="Wingdings" panose="05000000000000000000" pitchFamily="2" charset="2"/>
              </a:rPr>
              <a:t> #6.6</a:t>
            </a:r>
            <a:r>
              <a:rPr lang="ko-KR" altLang="en-US" dirty="0">
                <a:sym typeface="Wingdings" panose="05000000000000000000" pitchFamily="2" charset="2"/>
              </a:rPr>
              <a:t>에서 엔트로피와 함께 자세하게 설명</a:t>
            </a:r>
            <a:endParaRPr lang="ko-KR" altLang="en-US" dirty="0"/>
          </a:p>
        </p:txBody>
      </p:sp>
      <p:pic>
        <p:nvPicPr>
          <p:cNvPr id="4" name="그림 3"/>
          <p:cNvPicPr>
            <a:picLocks noChangeAspect="1"/>
          </p:cNvPicPr>
          <p:nvPr/>
        </p:nvPicPr>
        <p:blipFill>
          <a:blip r:embed="rId2"/>
          <a:stretch>
            <a:fillRect/>
          </a:stretch>
        </p:blipFill>
        <p:spPr>
          <a:xfrm>
            <a:off x="5027853" y="3037807"/>
            <a:ext cx="6957676" cy="3331845"/>
          </a:xfrm>
          <a:prstGeom prst="rect">
            <a:avLst/>
          </a:prstGeom>
        </p:spPr>
      </p:pic>
      <p:sp>
        <p:nvSpPr>
          <p:cNvPr id="6" name="직사각형 5"/>
          <p:cNvSpPr/>
          <p:nvPr/>
        </p:nvSpPr>
        <p:spPr>
          <a:xfrm>
            <a:off x="847898" y="1704109"/>
            <a:ext cx="10382597" cy="8977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p:cNvSpPr txBox="1"/>
          <p:nvPr/>
        </p:nvSpPr>
        <p:spPr>
          <a:xfrm>
            <a:off x="975360" y="1810468"/>
            <a:ext cx="9206431" cy="646331"/>
          </a:xfrm>
          <a:prstGeom prst="rect">
            <a:avLst/>
          </a:prstGeom>
          <a:noFill/>
        </p:spPr>
        <p:txBody>
          <a:bodyPr wrap="none" rtlCol="0">
            <a:spAutoFit/>
          </a:bodyPr>
          <a:lstStyle/>
          <a:p>
            <a:r>
              <a:rPr lang="en-US" altLang="ko-KR" b="1" dirty="0"/>
              <a:t>NOTE) </a:t>
            </a:r>
            <a:r>
              <a:rPr lang="ko-KR" altLang="en-US" dirty="0" err="1"/>
              <a:t>사이킷런에서</a:t>
            </a:r>
            <a:r>
              <a:rPr lang="ko-KR" altLang="en-US" dirty="0"/>
              <a:t> 제공하는 </a:t>
            </a:r>
            <a:r>
              <a:rPr lang="ko-KR" altLang="en-US" dirty="0" err="1"/>
              <a:t>결정트리는</a:t>
            </a:r>
            <a:r>
              <a:rPr lang="ko-KR" altLang="en-US" dirty="0"/>
              <a:t> 이진트리만을 만드는 </a:t>
            </a:r>
            <a:r>
              <a:rPr lang="en-US" altLang="ko-KR" dirty="0"/>
              <a:t>CART </a:t>
            </a:r>
            <a:r>
              <a:rPr lang="ko-KR" altLang="en-US" dirty="0"/>
              <a:t>알고리즘을 사용</a:t>
            </a:r>
            <a:endParaRPr lang="en-US" altLang="ko-KR" dirty="0"/>
          </a:p>
          <a:p>
            <a:r>
              <a:rPr lang="en-US" altLang="ko-KR" dirty="0">
                <a:sym typeface="Wingdings" panose="05000000000000000000" pitchFamily="2" charset="2"/>
              </a:rPr>
              <a:t> ID3 </a:t>
            </a:r>
            <a:r>
              <a:rPr lang="ko-KR" altLang="en-US" dirty="0">
                <a:sym typeface="Wingdings" panose="05000000000000000000" pitchFamily="2" charset="2"/>
              </a:rPr>
              <a:t>같은 알고리즘은 둘 이상의 자식 노드를 가진 결정 트리 만들 수 있음</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98" y="2708243"/>
            <a:ext cx="4391025" cy="3990975"/>
          </a:xfrm>
          <a:prstGeom prst="rect">
            <a:avLst/>
          </a:prstGeom>
        </p:spPr>
      </p:pic>
    </p:spTree>
    <p:extLst>
      <p:ext uri="{BB962C8B-B14F-4D97-AF65-F5344CB8AC3E}">
        <p14:creationId xmlns:p14="http://schemas.microsoft.com/office/powerpoint/2010/main" val="227331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838200" y="1615039"/>
            <a:ext cx="10334105" cy="4939814"/>
          </a:xfrm>
          <a:prstGeom prst="rect">
            <a:avLst/>
          </a:prstGeom>
        </p:spPr>
        <p:txBody>
          <a:bodyPr wrap="square">
            <a:spAutoFit/>
          </a:bodyPr>
          <a:lstStyle/>
          <a:p>
            <a:pPr marL="285750" indent="-285750">
              <a:buFontTx/>
              <a:buChar char="-"/>
            </a:pPr>
            <a:r>
              <a:rPr lang="ko-KR" altLang="en-US" dirty="0">
                <a:solidFill>
                  <a:srgbClr val="222222"/>
                </a:solidFill>
                <a:latin typeface="Arial" panose="020B0604020202020204" pitchFamily="34" charset="0"/>
              </a:rPr>
              <a:t>지도 학습</a:t>
            </a:r>
            <a:r>
              <a:rPr lang="en-US" altLang="ko-KR" dirty="0">
                <a:solidFill>
                  <a:srgbClr val="222222"/>
                </a:solidFill>
                <a:latin typeface="Arial" panose="020B0604020202020204" pitchFamily="34" charset="0"/>
              </a:rPr>
              <a:t>(Supervised learning)</a:t>
            </a:r>
          </a:p>
          <a:p>
            <a:pPr marL="285750" indent="-285750">
              <a:buFontTx/>
              <a:buChar char="-"/>
            </a:pPr>
            <a:endParaRPr lang="en-US" altLang="ko-KR" dirty="0">
              <a:solidFill>
                <a:srgbClr val="222222"/>
              </a:solidFill>
              <a:latin typeface="Arial" panose="020B0604020202020204" pitchFamily="34" charset="0"/>
            </a:endParaRPr>
          </a:p>
          <a:p>
            <a:pPr marL="285750" indent="-285750">
              <a:buFontTx/>
              <a:buChar char="-"/>
            </a:pPr>
            <a:r>
              <a:rPr lang="ko-KR" altLang="en-US" dirty="0">
                <a:solidFill>
                  <a:srgbClr val="222222"/>
                </a:solidFill>
                <a:latin typeface="Arial" panose="020B0604020202020204" pitchFamily="34" charset="0"/>
              </a:rPr>
              <a:t>분류와 회귀분석 학습이 모두 가능</a:t>
            </a:r>
            <a:endParaRPr lang="en-US" altLang="ko-KR" dirty="0">
              <a:solidFill>
                <a:srgbClr val="222222"/>
              </a:solidFill>
              <a:latin typeface="Arial" panose="020B0604020202020204" pitchFamily="34" charset="0"/>
            </a:endParaRPr>
          </a:p>
          <a:p>
            <a:pPr marL="742950" lvl="1" indent="-285750">
              <a:buFont typeface="Wingdings" panose="05000000000000000000" pitchFamily="2" charset="2"/>
              <a:buChar char="à"/>
            </a:pPr>
            <a:r>
              <a:rPr lang="ko-KR" altLang="en-US" dirty="0">
                <a:solidFill>
                  <a:srgbClr val="222222"/>
                </a:solidFill>
                <a:latin typeface="Arial" panose="020B0604020202020204" pitchFamily="34" charset="0"/>
                <a:sym typeface="Wingdings" panose="05000000000000000000" pitchFamily="2" charset="2"/>
              </a:rPr>
              <a:t>분류의 경우</a:t>
            </a:r>
            <a:r>
              <a:rPr lang="en-US" altLang="ko-KR" dirty="0">
                <a:solidFill>
                  <a:srgbClr val="222222"/>
                </a:solidFill>
                <a:latin typeface="Arial" panose="020B0604020202020204" pitchFamily="34" charset="0"/>
                <a:sym typeface="Wingdings" panose="05000000000000000000" pitchFamily="2" charset="2"/>
              </a:rPr>
              <a:t> </a:t>
            </a:r>
            <a:r>
              <a:rPr lang="ko-KR" altLang="en-US" dirty="0">
                <a:solidFill>
                  <a:srgbClr val="222222"/>
                </a:solidFill>
                <a:latin typeface="Arial" panose="020B0604020202020204" pitchFamily="34" charset="0"/>
                <a:sym typeface="Wingdings" panose="05000000000000000000" pitchFamily="2" charset="2"/>
              </a:rPr>
              <a:t>예측된 결과로 분류되는 클래스가 출력</a:t>
            </a:r>
            <a:endParaRPr lang="en-US" altLang="ko-KR" dirty="0">
              <a:solidFill>
                <a:srgbClr val="222222"/>
              </a:solidFill>
              <a:latin typeface="Arial" panose="020B0604020202020204" pitchFamily="34" charset="0"/>
              <a:sym typeface="Wingdings" panose="05000000000000000000" pitchFamily="2" charset="2"/>
            </a:endParaRPr>
          </a:p>
          <a:p>
            <a:pPr marL="742950" lvl="1" indent="-285750">
              <a:buFont typeface="Wingdings" panose="05000000000000000000" pitchFamily="2" charset="2"/>
              <a:buChar char="à"/>
            </a:pPr>
            <a:r>
              <a:rPr lang="ko-KR" altLang="en-US" dirty="0">
                <a:solidFill>
                  <a:srgbClr val="222222"/>
                </a:solidFill>
                <a:latin typeface="Arial" panose="020B0604020202020204" pitchFamily="34" charset="0"/>
              </a:rPr>
              <a:t>회귀분석의 경우에는 예측된 결과로 실수 값을 출력</a:t>
            </a:r>
            <a:endParaRPr lang="en-US" altLang="ko-KR" dirty="0">
              <a:solidFill>
                <a:srgbClr val="222222"/>
              </a:solidFill>
              <a:latin typeface="Arial" panose="020B0604020202020204" pitchFamily="34" charset="0"/>
            </a:endParaRPr>
          </a:p>
          <a:p>
            <a:pPr marL="742950" lvl="1" indent="-285750">
              <a:buFont typeface="Wingdings" panose="05000000000000000000" pitchFamily="2" charset="2"/>
              <a:buChar char="à"/>
            </a:pPr>
            <a:endParaRPr lang="en-US" altLang="ko-KR" dirty="0">
              <a:solidFill>
                <a:srgbClr val="222222"/>
              </a:solidFill>
              <a:latin typeface="Arial" panose="020B0604020202020204" pitchFamily="34" charset="0"/>
            </a:endParaRPr>
          </a:p>
          <a:p>
            <a:pPr marL="285750" indent="-285750">
              <a:buFontTx/>
              <a:buChar char="-"/>
            </a:pPr>
            <a:r>
              <a:rPr lang="ko-KR" altLang="en-US" dirty="0">
                <a:solidFill>
                  <a:srgbClr val="222222"/>
                </a:solidFill>
                <a:latin typeface="Arial" panose="020B0604020202020204" pitchFamily="34" charset="0"/>
              </a:rPr>
              <a:t>매우 복잡한 </a:t>
            </a:r>
            <a:r>
              <a:rPr lang="ko-KR" altLang="en-US" dirty="0" err="1">
                <a:solidFill>
                  <a:srgbClr val="222222"/>
                </a:solidFill>
                <a:latin typeface="Arial" panose="020B0604020202020204" pitchFamily="34" charset="0"/>
              </a:rPr>
              <a:t>데이터셋도</a:t>
            </a:r>
            <a:r>
              <a:rPr lang="ko-KR" altLang="en-US" dirty="0">
                <a:solidFill>
                  <a:srgbClr val="222222"/>
                </a:solidFill>
                <a:latin typeface="Arial" panose="020B0604020202020204" pitchFamily="34" charset="0"/>
              </a:rPr>
              <a:t> 학습할 수 있는 강력한 알고리즘</a:t>
            </a:r>
            <a:endParaRPr lang="en-US" altLang="ko-KR" dirty="0">
              <a:solidFill>
                <a:srgbClr val="222222"/>
              </a:solidFill>
              <a:latin typeface="Arial" panose="020B0604020202020204" pitchFamily="34" charset="0"/>
            </a:endParaRPr>
          </a:p>
          <a:p>
            <a:pPr lvl="1"/>
            <a:r>
              <a:rPr lang="en-US" altLang="ko-KR" dirty="0">
                <a:solidFill>
                  <a:srgbClr val="222222"/>
                </a:solidFill>
                <a:latin typeface="Arial" panose="020B0604020202020204" pitchFamily="34" charset="0"/>
                <a:sym typeface="Wingdings" panose="05000000000000000000" pitchFamily="2" charset="2"/>
              </a:rPr>
              <a:t> </a:t>
            </a:r>
            <a:r>
              <a:rPr lang="ko-KR" altLang="en-US" dirty="0">
                <a:solidFill>
                  <a:srgbClr val="222222"/>
                </a:solidFill>
                <a:latin typeface="Arial" panose="020B0604020202020204" pitchFamily="34" charset="0"/>
                <a:sym typeface="Wingdings" panose="05000000000000000000" pitchFamily="2" charset="2"/>
              </a:rPr>
              <a:t>이유</a:t>
            </a:r>
            <a:r>
              <a:rPr lang="en-US" altLang="ko-KR" dirty="0">
                <a:solidFill>
                  <a:srgbClr val="222222"/>
                </a:solidFill>
                <a:latin typeface="Arial" panose="020B0604020202020204" pitchFamily="34" charset="0"/>
                <a:sym typeface="Wingdings" panose="05000000000000000000" pitchFamily="2" charset="2"/>
              </a:rPr>
              <a:t>? </a:t>
            </a:r>
            <a:r>
              <a:rPr lang="ko-KR" altLang="en-US" dirty="0"/>
              <a:t>예측을 위해 사용할 수 있는 패턴을 식별하기 위해 데이터에 작은 형태로 나누는 규칙을 적용하여 지식을 다른 통계적 이해가 없이도 알 수 있는 논리적 구조 형태로 표현함</a:t>
            </a:r>
            <a:endParaRPr lang="en-US" altLang="ko-KR" dirty="0">
              <a:solidFill>
                <a:srgbClr val="222222"/>
              </a:solidFill>
              <a:latin typeface="Arial" panose="020B0604020202020204" pitchFamily="34" charset="0"/>
            </a:endParaRPr>
          </a:p>
          <a:p>
            <a:pPr marL="285750" indent="-285750">
              <a:buFontTx/>
              <a:buChar char="-"/>
            </a:pPr>
            <a:endParaRPr lang="en-US" altLang="ko-KR" dirty="0">
              <a:solidFill>
                <a:srgbClr val="222222"/>
              </a:solidFill>
              <a:latin typeface="Arial" panose="020B0604020202020204" pitchFamily="34" charset="0"/>
            </a:endParaRPr>
          </a:p>
          <a:p>
            <a:pPr>
              <a:lnSpc>
                <a:spcPct val="150000"/>
              </a:lnSpc>
            </a:pPr>
            <a:r>
              <a:rPr lang="en-US" altLang="ko-KR" dirty="0">
                <a:solidFill>
                  <a:srgbClr val="222222"/>
                </a:solidFill>
                <a:latin typeface="Arial" panose="020B0604020202020204" pitchFamily="34" charset="0"/>
              </a:rPr>
              <a:t>- </a:t>
            </a:r>
            <a:r>
              <a:rPr lang="ko-KR" altLang="en-US" dirty="0">
                <a:solidFill>
                  <a:srgbClr val="222222"/>
                </a:solidFill>
                <a:latin typeface="Arial" panose="020B0604020202020204" pitchFamily="34" charset="0"/>
              </a:rPr>
              <a:t>전통 데이터 </a:t>
            </a:r>
            <a:r>
              <a:rPr lang="ko-KR" altLang="en-US" dirty="0" err="1">
                <a:solidFill>
                  <a:srgbClr val="222222"/>
                </a:solidFill>
                <a:latin typeface="Arial" panose="020B0604020202020204" pitchFamily="34" charset="0"/>
              </a:rPr>
              <a:t>마이닝에서는</a:t>
            </a:r>
            <a:r>
              <a:rPr lang="ko-KR" altLang="en-US" dirty="0">
                <a:solidFill>
                  <a:srgbClr val="222222"/>
                </a:solidFill>
                <a:latin typeface="Arial" panose="020B0604020202020204" pitchFamily="34" charset="0"/>
              </a:rPr>
              <a:t> </a:t>
            </a:r>
            <a:r>
              <a:rPr lang="ko-KR" altLang="en-US" dirty="0"/>
              <a:t>의사결정 나무는 본질적으로 </a:t>
            </a:r>
            <a:r>
              <a:rPr lang="ko-KR" altLang="en-US" dirty="0" err="1"/>
              <a:t>플로우</a:t>
            </a:r>
            <a:r>
              <a:rPr lang="ko-KR" altLang="en-US" dirty="0"/>
              <a:t> 차트이기 때문에 법적 근거가 투명해야 하는 분류 과정이 필요한 작업에 사용되고는 했었음</a:t>
            </a:r>
            <a:endParaRPr lang="en-US" altLang="ko-KR" dirty="0"/>
          </a:p>
          <a:p>
            <a:pPr lvl="1">
              <a:lnSpc>
                <a:spcPct val="150000"/>
              </a:lnSpc>
            </a:pPr>
            <a:r>
              <a:rPr lang="en-US" altLang="ko-KR" dirty="0">
                <a:sym typeface="Wingdings" panose="05000000000000000000" pitchFamily="2" charset="2"/>
              </a:rPr>
              <a:t> </a:t>
            </a:r>
            <a:r>
              <a:rPr lang="ko-KR" altLang="en-US" dirty="0"/>
              <a:t>지원자에게 거절된 이유를 잘 명시해야 하는 신용 등급 모델</a:t>
            </a:r>
            <a:endParaRPr lang="en-US" altLang="ko-KR" dirty="0"/>
          </a:p>
          <a:p>
            <a:pPr marL="742950" lvl="1" indent="-285750">
              <a:lnSpc>
                <a:spcPct val="150000"/>
              </a:lnSpc>
              <a:buFont typeface="Wingdings" panose="05000000000000000000" pitchFamily="2" charset="2"/>
              <a:buChar char="à"/>
            </a:pPr>
            <a:r>
              <a:rPr lang="ko-KR" altLang="en-US" dirty="0"/>
              <a:t>변심이 심한 고객이나 고객 만족을 관리하는 부서</a:t>
            </a:r>
            <a:endParaRPr lang="en-US" altLang="ko-KR" dirty="0"/>
          </a:p>
          <a:p>
            <a:pPr lvl="1">
              <a:lnSpc>
                <a:spcPct val="150000"/>
              </a:lnSpc>
            </a:pPr>
            <a:r>
              <a:rPr lang="en-US" altLang="ko-KR" dirty="0">
                <a:sym typeface="Wingdings" panose="05000000000000000000" pitchFamily="2" charset="2"/>
              </a:rPr>
              <a:t> </a:t>
            </a:r>
            <a:r>
              <a:rPr lang="ko-KR" altLang="en-US" dirty="0"/>
              <a:t>연구 측정</a:t>
            </a:r>
            <a:r>
              <a:rPr lang="en-US" altLang="ko-KR" dirty="0"/>
              <a:t>, </a:t>
            </a:r>
            <a:r>
              <a:rPr lang="ko-KR" altLang="en-US" dirty="0"/>
              <a:t>증상</a:t>
            </a:r>
            <a:r>
              <a:rPr lang="en-US" altLang="ko-KR" dirty="0"/>
              <a:t>, </a:t>
            </a:r>
            <a:r>
              <a:rPr lang="ko-KR" altLang="en-US" dirty="0"/>
              <a:t>매우 드문 질병 진행 과정을 바탕으로 한 질병 진찰</a:t>
            </a:r>
            <a:endParaRPr lang="en-US" altLang="ko-KR" dirty="0"/>
          </a:p>
        </p:txBody>
      </p:sp>
      <p:sp>
        <p:nvSpPr>
          <p:cNvPr id="5"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ko-KR" altLang="en-US" dirty="0">
                <a:solidFill>
                  <a:srgbClr val="002060"/>
                </a:solidFill>
              </a:rPr>
              <a:t>결정 트리</a:t>
            </a:r>
            <a:r>
              <a:rPr lang="en-US" altLang="ko-KR" dirty="0">
                <a:solidFill>
                  <a:srgbClr val="002060"/>
                </a:solidFill>
              </a:rPr>
              <a:t>(Decision Tree)</a:t>
            </a:r>
            <a:endParaRPr lang="ko-KR" altLang="en-US" dirty="0">
              <a:solidFill>
                <a:srgbClr val="002060"/>
              </a:solidFill>
            </a:endParaRPr>
          </a:p>
        </p:txBody>
      </p:sp>
    </p:spTree>
    <p:extLst>
      <p:ext uri="{BB962C8B-B14F-4D97-AF65-F5344CB8AC3E}">
        <p14:creationId xmlns:p14="http://schemas.microsoft.com/office/powerpoint/2010/main" val="1553722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#6.2 </a:t>
            </a:r>
            <a:r>
              <a:rPr lang="ko-KR" altLang="en-US" dirty="0">
                <a:solidFill>
                  <a:srgbClr val="002060"/>
                </a:solidFill>
              </a:rPr>
              <a:t>예측하기</a:t>
            </a:r>
          </a:p>
        </p:txBody>
      </p:sp>
      <p:sp>
        <p:nvSpPr>
          <p:cNvPr id="4" name="직사각형 3"/>
          <p:cNvSpPr/>
          <p:nvPr/>
        </p:nvSpPr>
        <p:spPr>
          <a:xfrm>
            <a:off x="739832" y="1255220"/>
            <a:ext cx="10382597" cy="211974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TextBox 4"/>
          <p:cNvSpPr txBox="1"/>
          <p:nvPr/>
        </p:nvSpPr>
        <p:spPr>
          <a:xfrm>
            <a:off x="4069883" y="1414194"/>
            <a:ext cx="3722494" cy="369332"/>
          </a:xfrm>
          <a:prstGeom prst="rect">
            <a:avLst/>
          </a:prstGeom>
          <a:noFill/>
        </p:spPr>
        <p:txBody>
          <a:bodyPr wrap="none" rtlCol="0">
            <a:spAutoFit/>
          </a:bodyPr>
          <a:lstStyle/>
          <a:p>
            <a:r>
              <a:rPr lang="ko-KR" altLang="en-US" b="1" dirty="0" err="1"/>
              <a:t>모델해석</a:t>
            </a:r>
            <a:r>
              <a:rPr lang="ko-KR" altLang="en-US" b="1" dirty="0"/>
              <a:t> </a:t>
            </a:r>
            <a:r>
              <a:rPr lang="en-US" altLang="ko-KR" b="1" dirty="0"/>
              <a:t>: </a:t>
            </a:r>
            <a:r>
              <a:rPr lang="ko-KR" altLang="en-US" b="1" dirty="0"/>
              <a:t>화이트박스와 블랙박스</a:t>
            </a:r>
            <a:endParaRPr lang="ko-KR" altLang="en-US" dirty="0"/>
          </a:p>
        </p:txBody>
      </p:sp>
      <p:sp>
        <p:nvSpPr>
          <p:cNvPr id="6" name="TextBox 5"/>
          <p:cNvSpPr txBox="1"/>
          <p:nvPr/>
        </p:nvSpPr>
        <p:spPr>
          <a:xfrm>
            <a:off x="975360" y="1993349"/>
            <a:ext cx="9482051" cy="1200329"/>
          </a:xfrm>
          <a:prstGeom prst="rect">
            <a:avLst/>
          </a:prstGeom>
          <a:noFill/>
        </p:spPr>
        <p:txBody>
          <a:bodyPr wrap="square" rtlCol="0">
            <a:spAutoFit/>
          </a:bodyPr>
          <a:lstStyle/>
          <a:p>
            <a:r>
              <a:rPr lang="ko-KR" altLang="en-US" b="1" dirty="0"/>
              <a:t>화이트박스 </a:t>
            </a:r>
            <a:r>
              <a:rPr lang="en-US" altLang="ko-KR" b="1" dirty="0"/>
              <a:t>:  </a:t>
            </a:r>
            <a:r>
              <a:rPr lang="ko-KR" altLang="en-US" dirty="0" err="1"/>
              <a:t>결정트리</a:t>
            </a:r>
            <a:r>
              <a:rPr lang="ko-KR" altLang="en-US" dirty="0"/>
              <a:t> 처럼 직관적이고 결정 방식을 이해하기 명확한 알고리즘</a:t>
            </a:r>
            <a:endParaRPr lang="en-US" altLang="ko-KR" dirty="0"/>
          </a:p>
          <a:p>
            <a:endParaRPr lang="en-US" altLang="ko-KR" dirty="0"/>
          </a:p>
          <a:p>
            <a:r>
              <a:rPr lang="ko-KR" altLang="en-US" b="1" dirty="0"/>
              <a:t>블랙박스</a:t>
            </a:r>
            <a:r>
              <a:rPr lang="ko-KR" altLang="en-US" dirty="0"/>
              <a:t> </a:t>
            </a:r>
            <a:r>
              <a:rPr lang="en-US" altLang="ko-KR" dirty="0"/>
              <a:t>: </a:t>
            </a:r>
            <a:r>
              <a:rPr lang="ko-KR" altLang="en-US" dirty="0"/>
              <a:t>랜덤 </a:t>
            </a:r>
            <a:r>
              <a:rPr lang="ko-KR" altLang="en-US" dirty="0" err="1"/>
              <a:t>포레스트</a:t>
            </a:r>
            <a:r>
              <a:rPr lang="en-US" altLang="ko-KR" dirty="0"/>
              <a:t>, </a:t>
            </a:r>
            <a:r>
              <a:rPr lang="ko-KR" altLang="en-US" dirty="0"/>
              <a:t>신경망처럼 성능은 뛰어나지만 예측의 결과를 만드는 과정을 파악하기 어려운 알고리즘  </a:t>
            </a:r>
          </a:p>
        </p:txBody>
      </p:sp>
    </p:spTree>
    <p:extLst>
      <p:ext uri="{BB962C8B-B14F-4D97-AF65-F5344CB8AC3E}">
        <p14:creationId xmlns:p14="http://schemas.microsoft.com/office/powerpoint/2010/main" val="1499770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#6.3 </a:t>
            </a:r>
            <a:r>
              <a:rPr lang="ko-KR" altLang="en-US" dirty="0">
                <a:solidFill>
                  <a:srgbClr val="002060"/>
                </a:solidFill>
              </a:rPr>
              <a:t>클래스의 확률 추정</a:t>
            </a:r>
          </a:p>
        </p:txBody>
      </p:sp>
      <p:sp>
        <p:nvSpPr>
          <p:cNvPr id="4" name="TextBox 3"/>
          <p:cNvSpPr txBox="1"/>
          <p:nvPr/>
        </p:nvSpPr>
        <p:spPr>
          <a:xfrm>
            <a:off x="781396" y="1097280"/>
            <a:ext cx="11131573" cy="646331"/>
          </a:xfrm>
          <a:prstGeom prst="rect">
            <a:avLst/>
          </a:prstGeom>
          <a:noFill/>
        </p:spPr>
        <p:txBody>
          <a:bodyPr wrap="none" rtlCol="0">
            <a:spAutoFit/>
          </a:bodyPr>
          <a:lstStyle/>
          <a:p>
            <a:pPr marL="285750" indent="-285750">
              <a:buFontTx/>
              <a:buChar char="-"/>
            </a:pPr>
            <a:r>
              <a:rPr lang="ko-KR" altLang="en-US" dirty="0"/>
              <a:t>결정 트리는 한 샘플이 특정 클래스 </a:t>
            </a:r>
            <a:r>
              <a:rPr lang="en-US" altLang="ko-KR" dirty="0"/>
              <a:t>k</a:t>
            </a:r>
            <a:r>
              <a:rPr lang="ko-KR" altLang="en-US" dirty="0"/>
              <a:t>에 속할 확률을 추정</a:t>
            </a:r>
            <a:endParaRPr lang="en-US" altLang="ko-KR" dirty="0"/>
          </a:p>
          <a:p>
            <a:pPr marL="285750" indent="-285750">
              <a:buFontTx/>
              <a:buChar char="-"/>
            </a:pPr>
            <a:r>
              <a:rPr lang="ko-KR" altLang="en-US" dirty="0"/>
              <a:t>이 샘플의 리프 노드를 찾기 위해 트리를 탐색하고 그 노드에 있는 클래스 </a:t>
            </a:r>
            <a:r>
              <a:rPr lang="en-US" altLang="ko-KR" dirty="0"/>
              <a:t>k</a:t>
            </a:r>
            <a:r>
              <a:rPr lang="ko-KR" altLang="en-US" dirty="0"/>
              <a:t>의 훈련 샘플의 비율을 반환</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11" y="2126352"/>
            <a:ext cx="4391025" cy="3990975"/>
          </a:xfrm>
          <a:prstGeom prst="rect">
            <a:avLst/>
          </a:prstGeom>
        </p:spPr>
      </p:pic>
      <p:pic>
        <p:nvPicPr>
          <p:cNvPr id="2" name="그림 1"/>
          <p:cNvPicPr>
            <a:picLocks noChangeAspect="1"/>
          </p:cNvPicPr>
          <p:nvPr/>
        </p:nvPicPr>
        <p:blipFill>
          <a:blip r:embed="rId3"/>
          <a:stretch>
            <a:fillRect/>
          </a:stretch>
        </p:blipFill>
        <p:spPr>
          <a:xfrm>
            <a:off x="5500948" y="2645464"/>
            <a:ext cx="3733800" cy="1476375"/>
          </a:xfrm>
          <a:prstGeom prst="rect">
            <a:avLst/>
          </a:prstGeom>
        </p:spPr>
      </p:pic>
      <p:cxnSp>
        <p:nvCxnSpPr>
          <p:cNvPr id="7" name="직선 화살표 연결선 6"/>
          <p:cNvCxnSpPr/>
          <p:nvPr/>
        </p:nvCxnSpPr>
        <p:spPr>
          <a:xfrm>
            <a:off x="7367848" y="2443942"/>
            <a:ext cx="155170"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a:off x="7946967" y="2443942"/>
            <a:ext cx="174568"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76687" y="2072904"/>
            <a:ext cx="646331" cy="369332"/>
          </a:xfrm>
          <a:prstGeom prst="rect">
            <a:avLst/>
          </a:prstGeom>
          <a:noFill/>
        </p:spPr>
        <p:txBody>
          <a:bodyPr wrap="none" rtlCol="0">
            <a:spAutoFit/>
          </a:bodyPr>
          <a:lstStyle/>
          <a:p>
            <a:r>
              <a:rPr lang="ko-KR" altLang="en-US" dirty="0"/>
              <a:t>길이</a:t>
            </a:r>
          </a:p>
        </p:txBody>
      </p:sp>
      <p:sp>
        <p:nvSpPr>
          <p:cNvPr id="11" name="TextBox 10"/>
          <p:cNvSpPr txBox="1"/>
          <p:nvPr/>
        </p:nvSpPr>
        <p:spPr>
          <a:xfrm>
            <a:off x="7898121" y="2072904"/>
            <a:ext cx="646331" cy="369332"/>
          </a:xfrm>
          <a:prstGeom prst="rect">
            <a:avLst/>
          </a:prstGeom>
          <a:noFill/>
        </p:spPr>
        <p:txBody>
          <a:bodyPr wrap="none" rtlCol="0">
            <a:spAutoFit/>
          </a:bodyPr>
          <a:lstStyle/>
          <a:p>
            <a:r>
              <a:rPr lang="ko-KR" altLang="en-US" dirty="0"/>
              <a:t>너비</a:t>
            </a:r>
          </a:p>
        </p:txBody>
      </p:sp>
      <p:sp>
        <p:nvSpPr>
          <p:cNvPr id="12" name="직사각형 11"/>
          <p:cNvSpPr/>
          <p:nvPr/>
        </p:nvSpPr>
        <p:spPr>
          <a:xfrm>
            <a:off x="1612669" y="5170517"/>
            <a:ext cx="1554480" cy="906087"/>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5522246" y="4497185"/>
            <a:ext cx="3846374" cy="923330"/>
          </a:xfrm>
          <a:prstGeom prst="rect">
            <a:avLst/>
          </a:prstGeom>
          <a:noFill/>
        </p:spPr>
        <p:txBody>
          <a:bodyPr wrap="none" rtlCol="0">
            <a:spAutoFit/>
          </a:bodyPr>
          <a:lstStyle/>
          <a:p>
            <a:r>
              <a:rPr lang="en-US" altLang="ko-KR" dirty="0" err="1"/>
              <a:t>Setosa</a:t>
            </a:r>
            <a:r>
              <a:rPr lang="ko-KR" altLang="en-US" dirty="0"/>
              <a:t>일 확률 </a:t>
            </a:r>
            <a:r>
              <a:rPr lang="en-US" altLang="ko-KR" dirty="0"/>
              <a:t>= 0/54 = 0%</a:t>
            </a:r>
          </a:p>
          <a:p>
            <a:r>
              <a:rPr lang="en-US" altLang="ko-KR" dirty="0"/>
              <a:t>Versicolor</a:t>
            </a:r>
            <a:r>
              <a:rPr lang="ko-KR" altLang="en-US" dirty="0"/>
              <a:t>일 확률 </a:t>
            </a:r>
            <a:r>
              <a:rPr lang="en-US" altLang="ko-KR" dirty="0"/>
              <a:t>= 49/54 = 90.7%</a:t>
            </a:r>
          </a:p>
          <a:p>
            <a:r>
              <a:rPr lang="en-US" altLang="ko-KR" dirty="0" err="1"/>
              <a:t>Virginica</a:t>
            </a:r>
            <a:r>
              <a:rPr lang="en-US" altLang="ko-KR" dirty="0"/>
              <a:t> </a:t>
            </a:r>
            <a:r>
              <a:rPr lang="ko-KR" altLang="en-US" dirty="0"/>
              <a:t>일 확률 </a:t>
            </a:r>
            <a:r>
              <a:rPr lang="en-US" altLang="ko-KR" dirty="0"/>
              <a:t>5/54 = 9.3%</a:t>
            </a:r>
            <a:endParaRPr lang="ko-KR" altLang="en-US" dirty="0"/>
          </a:p>
        </p:txBody>
      </p:sp>
    </p:spTree>
    <p:extLst>
      <p:ext uri="{BB962C8B-B14F-4D97-AF65-F5344CB8AC3E}">
        <p14:creationId xmlns:p14="http://schemas.microsoft.com/office/powerpoint/2010/main" val="3251873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#6.4 CART </a:t>
            </a:r>
            <a:r>
              <a:rPr lang="ko-KR" altLang="en-US" dirty="0">
                <a:solidFill>
                  <a:srgbClr val="002060"/>
                </a:solidFill>
              </a:rPr>
              <a:t>훈련 알고리즘</a:t>
            </a:r>
          </a:p>
        </p:txBody>
      </p:sp>
      <p:pic>
        <p:nvPicPr>
          <p:cNvPr id="3" name="그림 2"/>
          <p:cNvPicPr>
            <a:picLocks noChangeAspect="1"/>
          </p:cNvPicPr>
          <p:nvPr/>
        </p:nvPicPr>
        <p:blipFill>
          <a:blip r:embed="rId2"/>
          <a:stretch>
            <a:fillRect/>
          </a:stretch>
        </p:blipFill>
        <p:spPr>
          <a:xfrm>
            <a:off x="2392246" y="1701165"/>
            <a:ext cx="8105775" cy="1819275"/>
          </a:xfrm>
          <a:prstGeom prst="rect">
            <a:avLst/>
          </a:prstGeom>
        </p:spPr>
      </p:pic>
      <p:sp>
        <p:nvSpPr>
          <p:cNvPr id="4" name="직사각형 3"/>
          <p:cNvSpPr/>
          <p:nvPr/>
        </p:nvSpPr>
        <p:spPr>
          <a:xfrm>
            <a:off x="687186" y="963394"/>
            <a:ext cx="11083636" cy="646331"/>
          </a:xfrm>
          <a:prstGeom prst="rect">
            <a:avLst/>
          </a:prstGeom>
        </p:spPr>
        <p:txBody>
          <a:bodyPr wrap="square">
            <a:spAutoFit/>
          </a:bodyPr>
          <a:lstStyle/>
          <a:p>
            <a:r>
              <a:rPr lang="ko-KR" altLang="en-US" dirty="0"/>
              <a:t>https://ko.wikipedia.org/wiki/%EA%B2%B0%EC%A0%95_%ED%8A%B8%EB%A6%AC_%ED%95%99%EC%8A%B5%EB%B2%95</a:t>
            </a:r>
          </a:p>
        </p:txBody>
      </p:sp>
      <p:sp>
        <p:nvSpPr>
          <p:cNvPr id="5" name="직사각형 4"/>
          <p:cNvSpPr/>
          <p:nvPr/>
        </p:nvSpPr>
        <p:spPr>
          <a:xfrm>
            <a:off x="568038" y="3917665"/>
            <a:ext cx="10775707" cy="1754326"/>
          </a:xfrm>
          <a:prstGeom prst="rect">
            <a:avLst/>
          </a:prstGeom>
        </p:spPr>
        <p:txBody>
          <a:bodyPr wrap="none">
            <a:spAutoFit/>
          </a:bodyPr>
          <a:lstStyle/>
          <a:p>
            <a:r>
              <a:rPr lang="ko-KR" altLang="en-US" dirty="0" err="1"/>
              <a:t>사이킷런에서</a:t>
            </a:r>
            <a:r>
              <a:rPr lang="ko-KR" altLang="en-US" dirty="0"/>
              <a:t> 제공하는 결정 트리는 </a:t>
            </a:r>
            <a:r>
              <a:rPr lang="en-US" altLang="ko-KR" dirty="0"/>
              <a:t>CART </a:t>
            </a:r>
            <a:r>
              <a:rPr lang="ko-KR" altLang="en-US" dirty="0"/>
              <a:t>알고리즘을 사용한다</a:t>
            </a:r>
            <a:r>
              <a:rPr lang="en-US" altLang="ko-KR" dirty="0"/>
              <a:t>.</a:t>
            </a:r>
          </a:p>
          <a:p>
            <a:r>
              <a:rPr lang="ko-KR" altLang="en-US" dirty="0" err="1"/>
              <a:t>사이킷런이</a:t>
            </a:r>
            <a:r>
              <a:rPr lang="ko-KR" altLang="en-US" dirty="0"/>
              <a:t> 제공하는 결정 트리에 대한 내용은 </a:t>
            </a:r>
            <a:r>
              <a:rPr lang="ko-KR" altLang="en-US" dirty="0" err="1"/>
              <a:t>사이킷런</a:t>
            </a:r>
            <a:r>
              <a:rPr lang="ko-KR" altLang="en-US" dirty="0"/>
              <a:t> 홈페이지에 제공되고 있다</a:t>
            </a:r>
            <a:r>
              <a:rPr lang="en-US" altLang="ko-KR" dirty="0"/>
              <a:t>.</a:t>
            </a:r>
          </a:p>
          <a:p>
            <a:r>
              <a:rPr lang="en-US" altLang="ko-KR" dirty="0">
                <a:sym typeface="Wingdings" panose="05000000000000000000" pitchFamily="2" charset="2"/>
              </a:rPr>
              <a:t> http://scikit-learn.org/stable/modules/tree.html#</a:t>
            </a:r>
            <a:endParaRPr lang="en-US" altLang="ko-KR" dirty="0"/>
          </a:p>
          <a:p>
            <a:endParaRPr lang="en-US" altLang="ko-KR" dirty="0"/>
          </a:p>
          <a:p>
            <a:r>
              <a:rPr lang="en-US" altLang="ko-KR" dirty="0"/>
              <a:t>CART </a:t>
            </a:r>
            <a:r>
              <a:rPr lang="ko-KR" altLang="en-US" dirty="0"/>
              <a:t>외 다른 알고리즘을 사용하고 싶다면 인터넷에 오픈소스로 많이 제공되어 있어서 설치하면 된다</a:t>
            </a:r>
            <a:r>
              <a:rPr lang="en-US" altLang="ko-KR" dirty="0"/>
              <a:t>.</a:t>
            </a:r>
          </a:p>
          <a:p>
            <a:r>
              <a:rPr lang="ko-KR" altLang="en-US" dirty="0">
                <a:sym typeface="Wingdings" panose="05000000000000000000" pitchFamily="2" charset="2"/>
              </a:rPr>
              <a:t>예시</a:t>
            </a:r>
            <a:r>
              <a:rPr lang="en-US" altLang="ko-KR" dirty="0">
                <a:sym typeface="Wingdings" panose="05000000000000000000" pitchFamily="2" charset="2"/>
              </a:rPr>
              <a:t>) C4.5 : </a:t>
            </a:r>
            <a:r>
              <a:rPr lang="ko-KR" altLang="en-US" dirty="0"/>
              <a:t>https://github.com/geerk/C45algorithm</a:t>
            </a:r>
          </a:p>
        </p:txBody>
      </p:sp>
    </p:spTree>
    <p:extLst>
      <p:ext uri="{BB962C8B-B14F-4D97-AF65-F5344CB8AC3E}">
        <p14:creationId xmlns:p14="http://schemas.microsoft.com/office/powerpoint/2010/main" val="3563019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#6.4 CART </a:t>
            </a:r>
            <a:r>
              <a:rPr lang="ko-KR" altLang="en-US" dirty="0">
                <a:solidFill>
                  <a:srgbClr val="002060"/>
                </a:solidFill>
              </a:rPr>
              <a:t>훈련 알고리즘</a:t>
            </a:r>
          </a:p>
        </p:txBody>
      </p:sp>
      <p:sp>
        <p:nvSpPr>
          <p:cNvPr id="6" name="제목 1"/>
          <p:cNvSpPr>
            <a:spLocks noGrp="1"/>
          </p:cNvSpPr>
          <p:nvPr/>
        </p:nvSpPr>
        <p:spPr>
          <a:xfrm>
            <a:off x="0" y="677810"/>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#6.6 </a:t>
            </a:r>
            <a:r>
              <a:rPr lang="ko-KR" altLang="en-US" dirty="0">
                <a:solidFill>
                  <a:srgbClr val="002060"/>
                </a:solidFill>
              </a:rPr>
              <a:t>지니 불순도 </a:t>
            </a:r>
            <a:r>
              <a:rPr lang="en-US" altLang="ko-KR" dirty="0">
                <a:solidFill>
                  <a:srgbClr val="002060"/>
                </a:solidFill>
              </a:rPr>
              <a:t>or </a:t>
            </a:r>
            <a:r>
              <a:rPr lang="ko-KR" altLang="en-US" dirty="0">
                <a:solidFill>
                  <a:srgbClr val="002060"/>
                </a:solidFill>
              </a:rPr>
              <a:t>엔트로피</a:t>
            </a:r>
            <a:r>
              <a:rPr lang="en-US" altLang="ko-KR" dirty="0">
                <a:solidFill>
                  <a:srgbClr val="002060"/>
                </a:solidFill>
              </a:rPr>
              <a:t>?</a:t>
            </a:r>
            <a:endParaRPr lang="ko-KR" altLang="en-US" dirty="0">
              <a:solidFill>
                <a:srgbClr val="002060"/>
              </a:solidFill>
            </a:endParaRPr>
          </a:p>
        </p:txBody>
      </p:sp>
      <p:pic>
        <p:nvPicPr>
          <p:cNvPr id="7" name="그림 6"/>
          <p:cNvPicPr>
            <a:picLocks noChangeAspect="1"/>
          </p:cNvPicPr>
          <p:nvPr/>
        </p:nvPicPr>
        <p:blipFill>
          <a:blip r:embed="rId2"/>
          <a:stretch>
            <a:fillRect/>
          </a:stretch>
        </p:blipFill>
        <p:spPr>
          <a:xfrm>
            <a:off x="641504" y="2061094"/>
            <a:ext cx="5363056" cy="2568224"/>
          </a:xfrm>
          <a:prstGeom prst="rect">
            <a:avLst/>
          </a:prstGeom>
        </p:spPr>
      </p:pic>
      <p:cxnSp>
        <p:nvCxnSpPr>
          <p:cNvPr id="9" name="직선 화살표 연결선 8"/>
          <p:cNvCxnSpPr/>
          <p:nvPr/>
        </p:nvCxnSpPr>
        <p:spPr>
          <a:xfrm flipH="1">
            <a:off x="2626824" y="1878384"/>
            <a:ext cx="224441" cy="29972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2851265" y="1521834"/>
            <a:ext cx="877163" cy="369332"/>
          </a:xfrm>
          <a:prstGeom prst="rect">
            <a:avLst/>
          </a:prstGeom>
          <a:noFill/>
        </p:spPr>
        <p:txBody>
          <a:bodyPr wrap="none" rtlCol="0">
            <a:spAutoFit/>
          </a:bodyPr>
          <a:lstStyle/>
          <a:p>
            <a:r>
              <a:rPr lang="ko-KR" altLang="en-US" dirty="0" err="1">
                <a:solidFill>
                  <a:srgbClr val="FF0000"/>
                </a:solidFill>
              </a:rPr>
              <a:t>임계값</a:t>
            </a:r>
            <a:endParaRPr lang="ko-KR" altLang="en-US" dirty="0">
              <a:solidFill>
                <a:srgbClr val="FF0000"/>
              </a:solidFill>
            </a:endParaRPr>
          </a:p>
        </p:txBody>
      </p:sp>
      <p:sp>
        <p:nvSpPr>
          <p:cNvPr id="13" name="TextBox 12"/>
          <p:cNvSpPr txBox="1"/>
          <p:nvPr/>
        </p:nvSpPr>
        <p:spPr>
          <a:xfrm>
            <a:off x="7513148" y="1656545"/>
            <a:ext cx="2685351" cy="646331"/>
          </a:xfrm>
          <a:prstGeom prst="rect">
            <a:avLst/>
          </a:prstGeom>
          <a:noFill/>
        </p:spPr>
        <p:txBody>
          <a:bodyPr wrap="none" rtlCol="0">
            <a:spAutoFit/>
          </a:bodyPr>
          <a:lstStyle/>
          <a:p>
            <a:r>
              <a:rPr lang="en-US" altLang="ko-KR" dirty="0"/>
              <a:t>k : </a:t>
            </a:r>
            <a:r>
              <a:rPr lang="ko-KR" altLang="en-US" dirty="0"/>
              <a:t>하나의 특성</a:t>
            </a:r>
            <a:endParaRPr lang="en-US" altLang="ko-KR" dirty="0"/>
          </a:p>
          <a:p>
            <a:r>
              <a:rPr lang="en-US" altLang="ko-KR" dirty="0" err="1"/>
              <a:t>t</a:t>
            </a:r>
            <a:r>
              <a:rPr lang="en-US" altLang="ko-KR" baseline="-25000" dirty="0" err="1"/>
              <a:t>k</a:t>
            </a:r>
            <a:r>
              <a:rPr lang="en-US" altLang="ko-KR" dirty="0"/>
              <a:t> : k</a:t>
            </a:r>
            <a:r>
              <a:rPr lang="ko-KR" altLang="en-US" dirty="0"/>
              <a:t>번째 특성의 </a:t>
            </a:r>
            <a:r>
              <a:rPr lang="ko-KR" altLang="en-US" dirty="0" err="1"/>
              <a:t>임계값</a:t>
            </a:r>
            <a:endParaRPr lang="ko-KR" altLang="en-US" dirty="0"/>
          </a:p>
        </p:txBody>
      </p:sp>
      <p:sp>
        <p:nvSpPr>
          <p:cNvPr id="14" name="TextBox 13"/>
          <p:cNvSpPr txBox="1"/>
          <p:nvPr/>
        </p:nvSpPr>
        <p:spPr>
          <a:xfrm>
            <a:off x="6627301" y="2472446"/>
            <a:ext cx="4457046" cy="646331"/>
          </a:xfrm>
          <a:prstGeom prst="rect">
            <a:avLst/>
          </a:prstGeom>
          <a:noFill/>
        </p:spPr>
        <p:txBody>
          <a:bodyPr wrap="square" rtlCol="0">
            <a:spAutoFit/>
          </a:bodyPr>
          <a:lstStyle/>
          <a:p>
            <a:r>
              <a:rPr lang="en-US" altLang="ko-KR" dirty="0">
                <a:sym typeface="Wingdings" panose="05000000000000000000" pitchFamily="2" charset="2"/>
              </a:rPr>
              <a:t> </a:t>
            </a:r>
            <a:r>
              <a:rPr lang="ko-KR" altLang="en-US" dirty="0">
                <a:sym typeface="Wingdings" panose="05000000000000000000" pitchFamily="2" charset="2"/>
              </a:rPr>
              <a:t>가장 순수한 </a:t>
            </a:r>
            <a:r>
              <a:rPr lang="ko-KR" altLang="en-US" dirty="0" err="1">
                <a:sym typeface="Wingdings" panose="05000000000000000000" pitchFamily="2" charset="2"/>
              </a:rPr>
              <a:t>서브셋으로</a:t>
            </a:r>
            <a:r>
              <a:rPr lang="ko-KR" altLang="en-US" dirty="0">
                <a:sym typeface="Wingdings" panose="05000000000000000000" pitchFamily="2" charset="2"/>
              </a:rPr>
              <a:t> 나눌 수 있는 </a:t>
            </a:r>
            <a:r>
              <a:rPr lang="en-US" altLang="ko-KR" dirty="0">
                <a:sym typeface="Wingdings" panose="05000000000000000000" pitchFamily="2" charset="2"/>
              </a:rPr>
              <a:t>(k,</a:t>
            </a:r>
            <a:r>
              <a:rPr lang="en-US" altLang="ko-KR" dirty="0"/>
              <a:t> </a:t>
            </a:r>
            <a:r>
              <a:rPr lang="en-US" altLang="ko-KR" dirty="0" err="1"/>
              <a:t>t</a:t>
            </a:r>
            <a:r>
              <a:rPr lang="en-US" altLang="ko-KR" baseline="-25000" dirty="0" err="1"/>
              <a:t>k</a:t>
            </a:r>
            <a:r>
              <a:rPr lang="en-US" altLang="ko-KR" dirty="0">
                <a:sym typeface="Wingdings" panose="05000000000000000000" pitchFamily="2" charset="2"/>
              </a:rPr>
              <a:t>) </a:t>
            </a:r>
            <a:r>
              <a:rPr lang="ko-KR" altLang="en-US" dirty="0">
                <a:sym typeface="Wingdings" panose="05000000000000000000" pitchFamily="2" charset="2"/>
              </a:rPr>
              <a:t>짝을 찾도록 함</a:t>
            </a:r>
            <a:r>
              <a:rPr lang="en-US" altLang="ko-KR" dirty="0">
                <a:sym typeface="Wingdings" panose="05000000000000000000" pitchFamily="2" charset="2"/>
              </a:rPr>
              <a:t>(</a:t>
            </a:r>
            <a:r>
              <a:rPr lang="ko-KR" altLang="en-US" dirty="0">
                <a:sym typeface="Wingdings" panose="05000000000000000000" pitchFamily="2" charset="2"/>
              </a:rPr>
              <a:t>지니 불순도 개념</a:t>
            </a:r>
            <a:r>
              <a:rPr lang="en-US" altLang="ko-KR" dirty="0">
                <a:sym typeface="Wingdings" panose="05000000000000000000" pitchFamily="2" charset="2"/>
              </a:rPr>
              <a:t>)</a:t>
            </a:r>
            <a:endParaRPr lang="ko-KR" altLang="en-US" dirty="0"/>
          </a:p>
        </p:txBody>
      </p:sp>
      <p:sp>
        <p:nvSpPr>
          <p:cNvPr id="15" name="TextBox 14"/>
          <p:cNvSpPr txBox="1"/>
          <p:nvPr/>
        </p:nvSpPr>
        <p:spPr>
          <a:xfrm>
            <a:off x="566611" y="4689176"/>
            <a:ext cx="11195897" cy="2031325"/>
          </a:xfrm>
          <a:prstGeom prst="rect">
            <a:avLst/>
          </a:prstGeom>
          <a:noFill/>
        </p:spPr>
        <p:txBody>
          <a:bodyPr wrap="square" rtlCol="0">
            <a:spAutoFit/>
          </a:bodyPr>
          <a:lstStyle/>
          <a:p>
            <a:pPr marL="285750" indent="-285750">
              <a:buFont typeface="Wingdings" panose="05000000000000000000" pitchFamily="2" charset="2"/>
              <a:buChar char="à"/>
            </a:pPr>
            <a:r>
              <a:rPr lang="en-US" altLang="ko-KR" dirty="0" err="1">
                <a:sym typeface="Wingdings" panose="05000000000000000000" pitchFamily="2" charset="2"/>
              </a:rPr>
              <a:t>max_depth</a:t>
            </a:r>
            <a:r>
              <a:rPr lang="ko-KR" altLang="en-US" dirty="0">
                <a:sym typeface="Wingdings" panose="05000000000000000000" pitchFamily="2" charset="2"/>
              </a:rPr>
              <a:t>로 정의된 최대 깊이가 될 때까지 분할을 반복</a:t>
            </a:r>
            <a:endParaRPr lang="en-US" altLang="ko-KR" dirty="0">
              <a:sym typeface="Wingdings" panose="05000000000000000000" pitchFamily="2" charset="2"/>
            </a:endParaRPr>
          </a:p>
          <a:p>
            <a:pPr marL="285750" indent="-285750">
              <a:buFont typeface="Wingdings" panose="05000000000000000000" pitchFamily="2" charset="2"/>
              <a:buChar char="à"/>
            </a:pPr>
            <a:r>
              <a:rPr lang="en-US" altLang="ko-KR" dirty="0"/>
              <a:t>CART </a:t>
            </a:r>
            <a:r>
              <a:rPr lang="ko-KR" altLang="en-US" dirty="0"/>
              <a:t>알고리즘은 </a:t>
            </a:r>
            <a:r>
              <a:rPr lang="en-US" altLang="ko-KR" dirty="0"/>
              <a:t>Greedy </a:t>
            </a:r>
            <a:r>
              <a:rPr lang="ko-KR" altLang="en-US" dirty="0"/>
              <a:t>알고리즘이며</a:t>
            </a:r>
            <a:r>
              <a:rPr lang="en-US" altLang="ko-KR" dirty="0"/>
              <a:t>, </a:t>
            </a:r>
            <a:r>
              <a:rPr lang="ko-KR" altLang="en-US" dirty="0"/>
              <a:t>각 노드에서 최적의 분할을 찾으며 현재 단계의 분할이 몇 단계를 거쳐 가장 낮은 분할로 이어질 수 있을지 없을지는 고려 </a:t>
            </a:r>
            <a:r>
              <a:rPr lang="en-US" altLang="ko-KR" dirty="0"/>
              <a:t>X : </a:t>
            </a:r>
            <a:r>
              <a:rPr lang="ko-KR" altLang="en-US" dirty="0"/>
              <a:t>그래서 최적의 솔루션 보장 </a:t>
            </a:r>
            <a:r>
              <a:rPr lang="en-US" altLang="ko-KR" dirty="0"/>
              <a:t>X</a:t>
            </a:r>
          </a:p>
          <a:p>
            <a:pPr marL="285750" indent="-285750">
              <a:buFont typeface="Wingdings" panose="05000000000000000000" pitchFamily="2" charset="2"/>
              <a:buChar char="à"/>
            </a:pPr>
            <a:r>
              <a:rPr lang="ko-KR" altLang="en-US" dirty="0"/>
              <a:t>최적의 트리를 찾는 것은 </a:t>
            </a:r>
            <a:r>
              <a:rPr lang="en-US" altLang="ko-KR" dirty="0"/>
              <a:t>NP </a:t>
            </a:r>
            <a:r>
              <a:rPr lang="ko-KR" altLang="en-US" dirty="0"/>
              <a:t>문제로 알려져 있음 </a:t>
            </a:r>
            <a:endParaRPr lang="en-US" altLang="ko-KR" dirty="0"/>
          </a:p>
          <a:p>
            <a:pPr marL="285750" indent="-285750">
              <a:buFont typeface="Wingdings" panose="05000000000000000000" pitchFamily="2" charset="2"/>
              <a:buChar char="à"/>
            </a:pPr>
            <a:r>
              <a:rPr lang="ko-KR" altLang="en-US" dirty="0"/>
              <a:t>시간복잡도가 </a:t>
            </a:r>
            <a:r>
              <a:rPr lang="en-US" altLang="ko-KR" dirty="0"/>
              <a:t>O(</a:t>
            </a:r>
            <a:r>
              <a:rPr lang="en-US" altLang="ko-KR" dirty="0" err="1"/>
              <a:t>exp</a:t>
            </a:r>
            <a:r>
              <a:rPr lang="en-US" altLang="ko-KR" dirty="0"/>
              <a:t>(m)) </a:t>
            </a:r>
            <a:r>
              <a:rPr lang="ko-KR" altLang="en-US" dirty="0"/>
              <a:t>시간이 필요하고 매우 작은 훈련 셋에도 적용하기 어렵다고 알려짐</a:t>
            </a:r>
            <a:r>
              <a:rPr lang="en-US" altLang="ko-KR" dirty="0"/>
              <a:t>(m:</a:t>
            </a:r>
            <a:r>
              <a:rPr lang="ko-KR" altLang="en-US" dirty="0"/>
              <a:t>훈련데이터셋의 수</a:t>
            </a:r>
            <a:r>
              <a:rPr lang="en-US" altLang="ko-KR" dirty="0"/>
              <a:t>)</a:t>
            </a:r>
          </a:p>
          <a:p>
            <a:pPr marL="285750" indent="-285750">
              <a:buFont typeface="Wingdings" panose="05000000000000000000" pitchFamily="2" charset="2"/>
              <a:buChar char="à"/>
            </a:pPr>
            <a:endParaRPr lang="en-US" altLang="ko-KR" dirty="0"/>
          </a:p>
        </p:txBody>
      </p:sp>
    </p:spTree>
    <p:extLst>
      <p:ext uri="{BB962C8B-B14F-4D97-AF65-F5344CB8AC3E}">
        <p14:creationId xmlns:p14="http://schemas.microsoft.com/office/powerpoint/2010/main" val="3414419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#6.6 </a:t>
            </a:r>
            <a:r>
              <a:rPr lang="ko-KR" altLang="en-US" dirty="0">
                <a:solidFill>
                  <a:srgbClr val="002060"/>
                </a:solidFill>
              </a:rPr>
              <a:t>지니 불순도 </a:t>
            </a:r>
            <a:r>
              <a:rPr lang="en-US" altLang="ko-KR" dirty="0">
                <a:solidFill>
                  <a:srgbClr val="002060"/>
                </a:solidFill>
              </a:rPr>
              <a:t>or </a:t>
            </a:r>
            <a:r>
              <a:rPr lang="ko-KR" altLang="en-US" dirty="0">
                <a:solidFill>
                  <a:srgbClr val="002060"/>
                </a:solidFill>
              </a:rPr>
              <a:t>엔트로피</a:t>
            </a:r>
            <a:r>
              <a:rPr lang="en-US" altLang="ko-KR" dirty="0">
                <a:solidFill>
                  <a:srgbClr val="002060"/>
                </a:solidFill>
              </a:rPr>
              <a:t>?</a:t>
            </a:r>
            <a:endParaRPr lang="ko-KR" altLang="en-US" dirty="0">
              <a:solidFill>
                <a:srgbClr val="002060"/>
              </a:solidFill>
            </a:endParaRPr>
          </a:p>
        </p:txBody>
      </p:sp>
      <p:sp>
        <p:nvSpPr>
          <p:cNvPr id="4" name="TextBox 3"/>
          <p:cNvSpPr txBox="1"/>
          <p:nvPr/>
        </p:nvSpPr>
        <p:spPr>
          <a:xfrm>
            <a:off x="563716" y="1188720"/>
            <a:ext cx="10832417" cy="2739211"/>
          </a:xfrm>
          <a:prstGeom prst="rect">
            <a:avLst/>
          </a:prstGeom>
          <a:noFill/>
        </p:spPr>
        <p:txBody>
          <a:bodyPr wrap="square" rtlCol="0">
            <a:spAutoFit/>
          </a:bodyPr>
          <a:lstStyle/>
          <a:p>
            <a:pPr marL="342900" indent="-342900">
              <a:buFontTx/>
              <a:buChar char="-"/>
            </a:pPr>
            <a:r>
              <a:rPr lang="ko-KR" altLang="en-US" sz="2400" b="1" dirty="0"/>
              <a:t>최적의 구분 선택하기 </a:t>
            </a:r>
            <a:r>
              <a:rPr lang="en-US" altLang="ko-KR" sz="2400" b="1" dirty="0"/>
              <a:t>: </a:t>
            </a:r>
            <a:r>
              <a:rPr lang="ko-KR" altLang="en-US" sz="2400" b="1" dirty="0"/>
              <a:t>불순도 개념을 이용</a:t>
            </a:r>
            <a:endParaRPr lang="en-US" altLang="ko-KR" sz="2400" b="1" dirty="0"/>
          </a:p>
          <a:p>
            <a:pPr marL="914400" lvl="1" indent="-457200">
              <a:buAutoNum type="arabicParenR"/>
            </a:pPr>
            <a:r>
              <a:rPr lang="ko-KR" altLang="en-US" sz="2000" dirty="0"/>
              <a:t>의사 결정 나무를 구현할 때 첫번째 어려움은 어떤 속성으로 나눌 지 구분하는 일임</a:t>
            </a:r>
            <a:endParaRPr lang="en-US" altLang="ko-KR" sz="2000" dirty="0"/>
          </a:p>
          <a:p>
            <a:pPr marL="914400" lvl="1" indent="-457200">
              <a:buFontTx/>
              <a:buAutoNum type="arabicParenR"/>
            </a:pPr>
            <a:r>
              <a:rPr lang="ko-KR" altLang="en-US" sz="2000" dirty="0"/>
              <a:t>하나의 범주를 가진 데이터에서 데이터를 나눌 속성을 찾았음</a:t>
            </a:r>
            <a:endParaRPr lang="en-US" altLang="ko-KR" sz="2000" dirty="0"/>
          </a:p>
          <a:p>
            <a:pPr marL="914400" lvl="1" indent="-457200">
              <a:buFontTx/>
              <a:buAutoNum type="arabicParenR"/>
            </a:pPr>
            <a:r>
              <a:rPr lang="ko-KR" altLang="en-US" sz="2000" dirty="0"/>
              <a:t>데이터가 하나의 범주라면 순수</a:t>
            </a:r>
            <a:r>
              <a:rPr lang="en-US" altLang="ko-KR" sz="2000" dirty="0"/>
              <a:t>pure</a:t>
            </a:r>
            <a:r>
              <a:rPr lang="ko-KR" altLang="en-US" sz="2000" dirty="0"/>
              <a:t>하다고 함</a:t>
            </a:r>
            <a:endParaRPr lang="en-US" altLang="ko-KR" sz="2000" dirty="0"/>
          </a:p>
          <a:p>
            <a:pPr marL="914400" lvl="1" indent="-457200">
              <a:buFontTx/>
              <a:buAutoNum type="arabicParenR"/>
            </a:pPr>
            <a:r>
              <a:rPr lang="ko-KR" altLang="en-US" sz="2000" dirty="0"/>
              <a:t>나눌 조건을 찾기 위한 순수성</a:t>
            </a:r>
            <a:r>
              <a:rPr lang="en-US" altLang="ko-KR" sz="2000" dirty="0"/>
              <a:t>purity</a:t>
            </a:r>
            <a:r>
              <a:rPr lang="ko-KR" altLang="en-US" sz="2000" dirty="0"/>
              <a:t>를 측정하는 다양한 방법이 있음</a:t>
            </a:r>
            <a:endParaRPr lang="en-US" altLang="ko-KR" sz="2000" dirty="0"/>
          </a:p>
          <a:p>
            <a:pPr lvl="2"/>
            <a:r>
              <a:rPr lang="en-US" altLang="ko-KR" sz="2000" dirty="0">
                <a:sym typeface="Wingdings" panose="05000000000000000000" pitchFamily="2" charset="2"/>
              </a:rPr>
              <a:t> </a:t>
            </a:r>
            <a:r>
              <a:rPr lang="ko-KR" altLang="en-US" sz="2000" dirty="0">
                <a:sym typeface="Wingdings" panose="05000000000000000000" pitchFamily="2" charset="2"/>
              </a:rPr>
              <a:t>다음페이지부터 설명할 지니 </a:t>
            </a:r>
            <a:r>
              <a:rPr lang="ko-KR" altLang="en-US" sz="2000" dirty="0" err="1">
                <a:sym typeface="Wingdings" panose="05000000000000000000" pitchFamily="2" charset="2"/>
              </a:rPr>
              <a:t>불순도와</a:t>
            </a:r>
            <a:r>
              <a:rPr lang="ko-KR" altLang="en-US" sz="2000" dirty="0">
                <a:sym typeface="Wingdings" panose="05000000000000000000" pitchFamily="2" charset="2"/>
              </a:rPr>
              <a:t> 엔트로피</a:t>
            </a:r>
            <a:endParaRPr lang="en-US" altLang="ko-KR" sz="2000" dirty="0"/>
          </a:p>
          <a:p>
            <a:pPr marL="914400" lvl="1" indent="-457200">
              <a:buAutoNum type="arabicParenR"/>
            </a:pPr>
            <a:endParaRPr lang="en-US" altLang="ko-KR" sz="2400" dirty="0"/>
          </a:p>
          <a:p>
            <a:pPr lvl="1"/>
            <a:endParaRPr lang="ko-KR" altLang="en-US" sz="2400" b="1" dirty="0"/>
          </a:p>
        </p:txBody>
      </p:sp>
      <p:sp>
        <p:nvSpPr>
          <p:cNvPr id="5" name="직사각형 4"/>
          <p:cNvSpPr/>
          <p:nvPr/>
        </p:nvSpPr>
        <p:spPr>
          <a:xfrm>
            <a:off x="630218" y="3418901"/>
            <a:ext cx="5715411" cy="677108"/>
          </a:xfrm>
          <a:prstGeom prst="rect">
            <a:avLst/>
          </a:prstGeom>
        </p:spPr>
        <p:txBody>
          <a:bodyPr wrap="none">
            <a:spAutoFit/>
          </a:bodyPr>
          <a:lstStyle/>
          <a:p>
            <a:r>
              <a:rPr lang="en-US" altLang="ko-KR" sz="2000" b="1" dirty="0"/>
              <a:t>- </a:t>
            </a:r>
            <a:r>
              <a:rPr lang="ko-KR" altLang="en-US" sz="2000" b="1" dirty="0"/>
              <a:t>최적 트리 분기를 위한 설명 자료 출처</a:t>
            </a:r>
            <a:endParaRPr lang="en-US" altLang="ko-KR" sz="2000" b="1" dirty="0"/>
          </a:p>
          <a:p>
            <a:r>
              <a:rPr lang="ko-KR" altLang="en-US" dirty="0"/>
              <a:t>https://www.slideshare.net/kwnam4u/0601-41434770</a:t>
            </a:r>
          </a:p>
        </p:txBody>
      </p:sp>
    </p:spTree>
    <p:extLst>
      <p:ext uri="{BB962C8B-B14F-4D97-AF65-F5344CB8AC3E}">
        <p14:creationId xmlns:p14="http://schemas.microsoft.com/office/powerpoint/2010/main" val="313135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내용 개체 틀 3"/>
          <p:cNvPicPr>
            <a:picLocks noChangeAspect="1"/>
          </p:cNvPicPr>
          <p:nvPr/>
        </p:nvPicPr>
        <p:blipFill>
          <a:blip r:embed="rId2"/>
          <a:stretch>
            <a:fillRect/>
          </a:stretch>
        </p:blipFill>
        <p:spPr>
          <a:xfrm>
            <a:off x="0" y="0"/>
            <a:ext cx="12158970" cy="6839421"/>
          </a:xfrm>
          <a:prstGeom prst="rect">
            <a:avLst/>
          </a:prstGeom>
        </p:spPr>
      </p:pic>
    </p:spTree>
    <p:extLst>
      <p:ext uri="{BB962C8B-B14F-4D97-AF65-F5344CB8AC3E}">
        <p14:creationId xmlns:p14="http://schemas.microsoft.com/office/powerpoint/2010/main" val="3705959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내용 개체 틀 4"/>
          <p:cNvPicPr>
            <a:picLocks noChangeAspect="1"/>
          </p:cNvPicPr>
          <p:nvPr/>
        </p:nvPicPr>
        <p:blipFill>
          <a:blip r:embed="rId2"/>
          <a:stretch>
            <a:fillRect/>
          </a:stretch>
        </p:blipFill>
        <p:spPr>
          <a:xfrm>
            <a:off x="72746" y="0"/>
            <a:ext cx="11985105" cy="6741622"/>
          </a:xfrm>
          <a:prstGeom prst="rect">
            <a:avLst/>
          </a:prstGeom>
        </p:spPr>
      </p:pic>
    </p:spTree>
    <p:extLst>
      <p:ext uri="{BB962C8B-B14F-4D97-AF65-F5344CB8AC3E}">
        <p14:creationId xmlns:p14="http://schemas.microsoft.com/office/powerpoint/2010/main" val="2572160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최적의 구분 선택</a:t>
            </a:r>
          </a:p>
        </p:txBody>
      </p:sp>
      <p:sp>
        <p:nvSpPr>
          <p:cNvPr id="6" name="내용 개체 틀 5"/>
          <p:cNvSpPr>
            <a:spLocks noGrp="1"/>
          </p:cNvSpPr>
          <p:nvPr>
            <p:ph idx="1"/>
          </p:nvPr>
        </p:nvSpPr>
        <p:spPr/>
        <p:txBody>
          <a:bodyPr/>
          <a:lstStyle/>
          <a:p>
            <a:r>
              <a:rPr lang="ko-KR" altLang="en-US"/>
              <a:t>엔트로피</a:t>
            </a:r>
            <a:r>
              <a:rPr lang="en-US" altLang="ko-KR"/>
              <a:t>(entropy)</a:t>
            </a:r>
            <a:r>
              <a:rPr lang="ko-KR" altLang="en-US"/>
              <a:t>를 사용해 측정하는 경우</a:t>
            </a:r>
            <a:r>
              <a:rPr lang="en-US" altLang="ko-KR"/>
              <a:t>, </a:t>
            </a:r>
            <a:r>
              <a:rPr lang="ko-KR" altLang="en-US"/>
              <a:t>데이터 표본의 엔트로피는 범주가 얼마나 섞여 있는지를 나타내는 지표가 됨</a:t>
            </a:r>
            <a:endParaRPr lang="en-US" altLang="ko-KR"/>
          </a:p>
          <a:p>
            <a:r>
              <a:rPr lang="ko-KR" altLang="en-US"/>
              <a:t>최소값 </a:t>
            </a:r>
            <a:r>
              <a:rPr lang="en-US" altLang="ko-KR"/>
              <a:t>0</a:t>
            </a:r>
            <a:r>
              <a:rPr lang="ko-KR" altLang="en-US"/>
              <a:t>은 표본이 완전히 하나임을 나타내는 반면</a:t>
            </a:r>
            <a:r>
              <a:rPr lang="en-US" altLang="ko-KR"/>
              <a:t>, 1</a:t>
            </a:r>
            <a:r>
              <a:rPr lang="ko-KR" altLang="en-US"/>
              <a:t>은 다종성의 최대값을 나타냄</a:t>
            </a:r>
            <a:endParaRPr lang="en-US" altLang="ko-KR"/>
          </a:p>
          <a:p>
            <a:r>
              <a:rPr lang="ko-KR" altLang="en-US"/>
              <a:t>엔트로피는 다음과 같이 정의됨</a:t>
            </a:r>
            <a:endParaRPr lang="en-US" altLang="ko-KR"/>
          </a:p>
          <a:p>
            <a:endParaRPr lang="en-US" altLang="ko-KR"/>
          </a:p>
          <a:p>
            <a:endParaRPr lang="en-US" altLang="ko-KR"/>
          </a:p>
          <a:p>
            <a:endParaRPr lang="en-US" altLang="ko-KR"/>
          </a:p>
          <a:p>
            <a:r>
              <a:rPr lang="ko-KR" altLang="en-US"/>
              <a:t>엔트로피 공식에서 </a:t>
            </a:r>
            <a:r>
              <a:rPr lang="en-US" altLang="ko-KR"/>
              <a:t>S</a:t>
            </a:r>
            <a:r>
              <a:rPr lang="ko-KR" altLang="en-US"/>
              <a:t>는 데이터</a:t>
            </a:r>
            <a:r>
              <a:rPr lang="en-US" altLang="ko-KR"/>
              <a:t>, c</a:t>
            </a:r>
            <a:r>
              <a:rPr lang="ko-KR" altLang="en-US"/>
              <a:t>는 다른 범주의 수</a:t>
            </a:r>
            <a:r>
              <a:rPr lang="en-US" altLang="ko-KR"/>
              <a:t>, pi</a:t>
            </a:r>
            <a:r>
              <a:rPr lang="ko-KR" altLang="en-US"/>
              <a:t>는 범주 </a:t>
            </a:r>
            <a:r>
              <a:rPr lang="en-US" altLang="ko-KR"/>
              <a:t>i</a:t>
            </a:r>
            <a:r>
              <a:rPr lang="ko-KR" altLang="en-US"/>
              <a:t>에 속할 비율</a:t>
            </a:r>
            <a:endParaRPr lang="en-US" altLang="ko-KR"/>
          </a:p>
        </p:txBody>
      </p:sp>
      <p:pic>
        <p:nvPicPr>
          <p:cNvPr id="3" name="그림 2"/>
          <p:cNvPicPr>
            <a:picLocks noChangeAspect="1"/>
          </p:cNvPicPr>
          <p:nvPr/>
        </p:nvPicPr>
        <p:blipFill>
          <a:blip r:embed="rId2"/>
          <a:stretch>
            <a:fillRect/>
          </a:stretch>
        </p:blipFill>
        <p:spPr>
          <a:xfrm>
            <a:off x="3514725" y="3888419"/>
            <a:ext cx="5162550" cy="1457325"/>
          </a:xfrm>
          <a:prstGeom prst="rect">
            <a:avLst/>
          </a:prstGeom>
        </p:spPr>
      </p:pic>
    </p:spTree>
    <p:extLst>
      <p:ext uri="{BB962C8B-B14F-4D97-AF65-F5344CB8AC3E}">
        <p14:creationId xmlns:p14="http://schemas.microsoft.com/office/powerpoint/2010/main" val="1886319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최적의 구분 선택</a:t>
            </a:r>
          </a:p>
        </p:txBody>
      </p:sp>
      <p:sp>
        <p:nvSpPr>
          <p:cNvPr id="6" name="내용 개체 틀 5"/>
          <p:cNvSpPr>
            <a:spLocks noGrp="1"/>
          </p:cNvSpPr>
          <p:nvPr>
            <p:ph idx="1"/>
          </p:nvPr>
        </p:nvSpPr>
        <p:spPr/>
        <p:txBody>
          <a:bodyPr/>
          <a:lstStyle/>
          <a:p>
            <a:r>
              <a:rPr lang="ko-KR" altLang="en-US"/>
              <a:t>엔트로피 공식에서 </a:t>
            </a:r>
            <a:r>
              <a:rPr lang="en-US" altLang="ko-KR"/>
              <a:t>S</a:t>
            </a:r>
            <a:r>
              <a:rPr lang="ko-KR" altLang="en-US"/>
              <a:t>는 데이터</a:t>
            </a:r>
            <a:r>
              <a:rPr lang="en-US" altLang="ko-KR"/>
              <a:t>, c</a:t>
            </a:r>
            <a:r>
              <a:rPr lang="ko-KR" altLang="en-US"/>
              <a:t>는 다른 범주의 수</a:t>
            </a:r>
            <a:r>
              <a:rPr lang="en-US" altLang="ko-KR"/>
              <a:t>, pi</a:t>
            </a:r>
            <a:r>
              <a:rPr lang="ko-KR" altLang="en-US"/>
              <a:t>는 범주 </a:t>
            </a:r>
            <a:r>
              <a:rPr lang="en-US" altLang="ko-KR"/>
              <a:t>i</a:t>
            </a:r>
            <a:r>
              <a:rPr lang="ko-KR" altLang="en-US"/>
              <a:t>에 속할 비율</a:t>
            </a:r>
            <a:endParaRPr lang="en-US" altLang="ko-KR"/>
          </a:p>
          <a:p>
            <a:endParaRPr lang="en-US" altLang="ko-KR"/>
          </a:p>
          <a:p>
            <a:endParaRPr lang="en-US" altLang="ko-KR"/>
          </a:p>
          <a:p>
            <a:endParaRPr lang="en-US" altLang="ko-KR"/>
          </a:p>
          <a:p>
            <a:pPr lvl="1"/>
            <a:r>
              <a:rPr lang="ko-KR" altLang="en-US"/>
              <a:t>예를 들어 </a:t>
            </a:r>
            <a:r>
              <a:rPr lang="en-US" altLang="ko-KR"/>
              <a:t>2</a:t>
            </a:r>
            <a:r>
              <a:rPr lang="ko-KR" altLang="en-US"/>
              <a:t>개 범주 빨간색</a:t>
            </a:r>
            <a:r>
              <a:rPr lang="en-US" altLang="ko-KR"/>
              <a:t>(60%)</a:t>
            </a:r>
            <a:r>
              <a:rPr lang="ko-KR" altLang="en-US"/>
              <a:t>와 흰색 </a:t>
            </a:r>
            <a:r>
              <a:rPr lang="en-US" altLang="ko-KR"/>
              <a:t>(40%)</a:t>
            </a:r>
            <a:r>
              <a:rPr lang="ko-KR" altLang="en-US"/>
              <a:t>의 데이터 비율이 있다고 하면</a:t>
            </a:r>
            <a:endParaRPr lang="en-US" altLang="ko-KR"/>
          </a:p>
          <a:p>
            <a:pPr lvl="1"/>
            <a:r>
              <a:rPr lang="ko-KR" altLang="en-US"/>
              <a:t>엔트로피는 다음과 같이 계산됨</a:t>
            </a:r>
            <a:endParaRPr lang="en-US" altLang="ko-KR"/>
          </a:p>
          <a:p>
            <a:pPr lvl="1"/>
            <a:r>
              <a:rPr lang="en-US" altLang="ko-KR"/>
              <a:t>-0.60 * log2(0.60) - 0.40 * log2(0.40)</a:t>
            </a:r>
          </a:p>
        </p:txBody>
      </p:sp>
      <p:pic>
        <p:nvPicPr>
          <p:cNvPr id="3" name="그림 2"/>
          <p:cNvPicPr>
            <a:picLocks noChangeAspect="1"/>
          </p:cNvPicPr>
          <p:nvPr/>
        </p:nvPicPr>
        <p:blipFill>
          <a:blip r:embed="rId2"/>
          <a:stretch>
            <a:fillRect/>
          </a:stretch>
        </p:blipFill>
        <p:spPr>
          <a:xfrm>
            <a:off x="3514725" y="2210447"/>
            <a:ext cx="5162550" cy="1457325"/>
          </a:xfrm>
          <a:prstGeom prst="rect">
            <a:avLst/>
          </a:prstGeom>
        </p:spPr>
      </p:pic>
      <p:pic>
        <p:nvPicPr>
          <p:cNvPr id="4" name="그림 3"/>
          <p:cNvPicPr>
            <a:picLocks noChangeAspect="1"/>
          </p:cNvPicPr>
          <p:nvPr/>
        </p:nvPicPr>
        <p:blipFill>
          <a:blip r:embed="rId3"/>
          <a:stretch>
            <a:fillRect/>
          </a:stretch>
        </p:blipFill>
        <p:spPr>
          <a:xfrm>
            <a:off x="7556574" y="4310380"/>
            <a:ext cx="4635426" cy="2547620"/>
          </a:xfrm>
          <a:prstGeom prst="rect">
            <a:avLst/>
          </a:prstGeom>
        </p:spPr>
      </p:pic>
    </p:spTree>
    <p:extLst>
      <p:ext uri="{BB962C8B-B14F-4D97-AF65-F5344CB8AC3E}">
        <p14:creationId xmlns:p14="http://schemas.microsoft.com/office/powerpoint/2010/main" val="678760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최적의 구분 선택</a:t>
            </a:r>
          </a:p>
        </p:txBody>
      </p:sp>
      <p:sp>
        <p:nvSpPr>
          <p:cNvPr id="6" name="내용 개체 틀 5"/>
          <p:cNvSpPr>
            <a:spLocks noGrp="1"/>
          </p:cNvSpPr>
          <p:nvPr>
            <p:ph idx="1"/>
          </p:nvPr>
        </p:nvSpPr>
        <p:spPr/>
        <p:txBody>
          <a:bodyPr/>
          <a:lstStyle/>
          <a:p>
            <a:r>
              <a:rPr lang="ko-KR" altLang="en-US"/>
              <a:t>이전에 </a:t>
            </a:r>
            <a:r>
              <a:rPr lang="en-US" altLang="ko-KR"/>
              <a:t>2</a:t>
            </a:r>
            <a:r>
              <a:rPr lang="ko-KR" altLang="en-US"/>
              <a:t>개 범주일 때</a:t>
            </a:r>
            <a:r>
              <a:rPr lang="en-US" altLang="ko-KR"/>
              <a:t>, x = 0.50</a:t>
            </a:r>
            <a:r>
              <a:rPr lang="ko-KR" altLang="en-US"/>
              <a:t>에서 엔트로피가 가장 높았음</a:t>
            </a:r>
            <a:endParaRPr lang="en-US" altLang="ko-KR"/>
          </a:p>
          <a:p>
            <a:r>
              <a:rPr lang="en-US" altLang="ko-KR"/>
              <a:t>50-50 </a:t>
            </a:r>
            <a:r>
              <a:rPr lang="ko-KR" altLang="en-US"/>
              <a:t>구분은 엔트로피를 가장 높이는 결과</a:t>
            </a:r>
            <a:endParaRPr lang="en-US" altLang="ko-KR"/>
          </a:p>
          <a:p>
            <a:r>
              <a:rPr lang="ko-KR" altLang="en-US"/>
              <a:t>한 범주가 다른 범주에 우세할수록 엔트로피는 </a:t>
            </a:r>
            <a:r>
              <a:rPr lang="en-US" altLang="ko-KR"/>
              <a:t>0</a:t>
            </a:r>
            <a:r>
              <a:rPr lang="ko-KR" altLang="en-US"/>
              <a:t>으로 줄어듦</a:t>
            </a:r>
            <a:endParaRPr lang="en-US" altLang="ko-KR"/>
          </a:p>
          <a:p>
            <a:endParaRPr lang="en-US" altLang="ko-KR"/>
          </a:p>
        </p:txBody>
      </p:sp>
      <p:pic>
        <p:nvPicPr>
          <p:cNvPr id="3" name="그림 2"/>
          <p:cNvPicPr>
            <a:picLocks noChangeAspect="1"/>
          </p:cNvPicPr>
          <p:nvPr/>
        </p:nvPicPr>
        <p:blipFill>
          <a:blip r:embed="rId2"/>
          <a:stretch>
            <a:fillRect/>
          </a:stretch>
        </p:blipFill>
        <p:spPr>
          <a:xfrm>
            <a:off x="4354689" y="2752627"/>
            <a:ext cx="3524052" cy="4012614"/>
          </a:xfrm>
          <a:prstGeom prst="rect">
            <a:avLst/>
          </a:prstGeom>
        </p:spPr>
      </p:pic>
    </p:spTree>
    <p:extLst>
      <p:ext uri="{BB962C8B-B14F-4D97-AF65-F5344CB8AC3E}">
        <p14:creationId xmlns:p14="http://schemas.microsoft.com/office/powerpoint/2010/main" val="2687925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내용 개체 틀 3"/>
          <p:cNvPicPr>
            <a:picLocks noGrp="1" noChangeAspect="1"/>
          </p:cNvPicPr>
          <p:nvPr/>
        </p:nvPicPr>
        <p:blipFill>
          <a:blip r:embed="rId2"/>
          <a:stretch>
            <a:fillRect/>
          </a:stretch>
        </p:blipFill>
        <p:spPr>
          <a:xfrm>
            <a:off x="390698" y="990921"/>
            <a:ext cx="8782647" cy="4839202"/>
          </a:xfrm>
          <a:prstGeom prst="rect">
            <a:avLst/>
          </a:prstGeom>
        </p:spPr>
      </p:pic>
      <p:sp>
        <p:nvSpPr>
          <p:cNvPr id="5"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ko-KR" altLang="en-US" dirty="0">
                <a:solidFill>
                  <a:srgbClr val="002060"/>
                </a:solidFill>
              </a:rPr>
              <a:t>결정 트리 형태</a:t>
            </a:r>
          </a:p>
        </p:txBody>
      </p:sp>
      <p:sp>
        <p:nvSpPr>
          <p:cNvPr id="6" name="직사각형 5"/>
          <p:cNvSpPr/>
          <p:nvPr/>
        </p:nvSpPr>
        <p:spPr>
          <a:xfrm>
            <a:off x="5957455" y="5527724"/>
            <a:ext cx="6096000" cy="1200329"/>
          </a:xfrm>
          <a:prstGeom prst="rect">
            <a:avLst/>
          </a:prstGeom>
        </p:spPr>
        <p:txBody>
          <a:bodyPr wrap="square">
            <a:spAutoFit/>
          </a:bodyPr>
          <a:lstStyle/>
          <a:p>
            <a:pPr>
              <a:lnSpc>
                <a:spcPct val="150000"/>
              </a:lnSpc>
            </a:pPr>
            <a:r>
              <a:rPr lang="ko-KR" altLang="en-US" sz="1600" dirty="0"/>
              <a:t>속성에 대해 결정을 나타내는 결정 노드</a:t>
            </a:r>
            <a:r>
              <a:rPr lang="en-US" altLang="ko-KR" sz="1600" dirty="0"/>
              <a:t>(decision node)</a:t>
            </a:r>
            <a:r>
              <a:rPr lang="ko-KR" altLang="en-US" sz="1600" dirty="0"/>
              <a:t>로 이루어지며</a:t>
            </a:r>
            <a:r>
              <a:rPr lang="en-US" altLang="ko-KR" sz="1600" dirty="0"/>
              <a:t>, </a:t>
            </a:r>
            <a:r>
              <a:rPr lang="ko-KR" altLang="en-US" sz="1600" dirty="0"/>
              <a:t>결정 노드는 속성에 따라 결정하는 가지들</a:t>
            </a:r>
            <a:r>
              <a:rPr lang="en-US" altLang="ko-KR" sz="1600" dirty="0"/>
              <a:t>(branches)</a:t>
            </a:r>
            <a:r>
              <a:rPr lang="ko-KR" altLang="en-US" sz="1600" dirty="0"/>
              <a:t>로 나눠짐</a:t>
            </a:r>
            <a:endParaRPr lang="en-US" altLang="ko-KR" sz="1600" dirty="0"/>
          </a:p>
        </p:txBody>
      </p:sp>
    </p:spTree>
    <p:extLst>
      <p:ext uri="{BB962C8B-B14F-4D97-AF65-F5344CB8AC3E}">
        <p14:creationId xmlns:p14="http://schemas.microsoft.com/office/powerpoint/2010/main" val="3240415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최적의 구분 선택</a:t>
            </a:r>
          </a:p>
        </p:txBody>
      </p:sp>
      <p:sp>
        <p:nvSpPr>
          <p:cNvPr id="6" name="내용 개체 틀 5"/>
          <p:cNvSpPr>
            <a:spLocks noGrp="1"/>
          </p:cNvSpPr>
          <p:nvPr>
            <p:ph idx="1"/>
          </p:nvPr>
        </p:nvSpPr>
        <p:spPr/>
        <p:txBody>
          <a:bodyPr>
            <a:normAutofit fontScale="92500" lnSpcReduction="20000"/>
          </a:bodyPr>
          <a:lstStyle/>
          <a:p>
            <a:r>
              <a:rPr lang="ko-KR" altLang="en-US"/>
              <a:t>앞면과 뒷면이 나올 확률이 같은 동전을 던졌을 경우의 정보의 양</a:t>
            </a:r>
            <a:endParaRPr lang="en-US" altLang="ko-KR"/>
          </a:p>
          <a:p>
            <a:r>
              <a:rPr lang="ko-KR" altLang="en-US"/>
              <a:t>이는 </a:t>
            </a:r>
            <a:r>
              <a:rPr lang="en-US" altLang="ko-KR"/>
              <a:t>H,T </a:t>
            </a:r>
            <a:r>
              <a:rPr lang="ko-KR" altLang="en-US"/>
              <a:t>두가지의 경우만을 나타내므로 엔트로피는 </a:t>
            </a:r>
            <a:r>
              <a:rPr lang="en-US" altLang="ko-KR"/>
              <a:t>1. </a:t>
            </a:r>
          </a:p>
          <a:p>
            <a:r>
              <a:rPr lang="ko-KR" altLang="en-US"/>
              <a:t>다시 생각하면 우리에게 </a:t>
            </a:r>
            <a:r>
              <a:rPr lang="en-US" altLang="ko-KR"/>
              <a:t>1</a:t>
            </a:r>
            <a:r>
              <a:rPr lang="ko-KR" altLang="en-US"/>
              <a:t>비트만 주어진다면 동전 던지기시행의 결과값을 나타낼 수 있다는 것</a:t>
            </a:r>
            <a:r>
              <a:rPr lang="en-US" altLang="ko-KR"/>
              <a:t>.</a:t>
            </a:r>
          </a:p>
          <a:p>
            <a:r>
              <a:rPr lang="ko-KR" altLang="en-US"/>
              <a:t>한편 공정하지 않는 동전의 경우에는 특정면이 나올 확률이 상대적으로 더 높기 때문에 엔트로피는 </a:t>
            </a:r>
            <a:r>
              <a:rPr lang="en-US" altLang="ko-KR"/>
              <a:t>1</a:t>
            </a:r>
            <a:r>
              <a:rPr lang="ko-KR" altLang="en-US"/>
              <a:t>보다 작아짐</a:t>
            </a:r>
            <a:r>
              <a:rPr lang="en-US" altLang="ko-KR"/>
              <a:t>. </a:t>
            </a:r>
          </a:p>
          <a:p>
            <a:r>
              <a:rPr lang="ko-KR" altLang="en-US"/>
              <a:t>우리가 예측해서 맞출 수 있는 확률이 더 높아졌기 때문에 정보의 양</a:t>
            </a:r>
            <a:r>
              <a:rPr lang="en-US" altLang="ko-KR"/>
              <a:t>, </a:t>
            </a:r>
            <a:r>
              <a:rPr lang="ko-KR" altLang="en-US"/>
              <a:t>즉 엔트로피는 더 작아진 것</a:t>
            </a:r>
            <a:r>
              <a:rPr lang="en-US" altLang="ko-KR"/>
              <a:t>. </a:t>
            </a:r>
          </a:p>
          <a:p>
            <a:pPr lvl="1"/>
            <a:r>
              <a:rPr lang="en-US" altLang="ko-KR"/>
              <a:t>(</a:t>
            </a:r>
            <a:r>
              <a:rPr lang="ko-KR" altLang="en-US"/>
              <a:t>동전던지기의 경우에는 앞</a:t>
            </a:r>
            <a:r>
              <a:rPr lang="en-US" altLang="ko-KR"/>
              <a:t>,</a:t>
            </a:r>
            <a:r>
              <a:rPr lang="ko-KR" altLang="en-US"/>
              <a:t>뒤면이 나올 확률이 </a:t>
            </a:r>
            <a:r>
              <a:rPr lang="en-US" altLang="ko-KR"/>
              <a:t>1/2</a:t>
            </a:r>
            <a:r>
              <a:rPr lang="ko-KR" altLang="en-US"/>
              <a:t>로 같은 동전이 엔트로피가 가장 크다</a:t>
            </a:r>
            <a:r>
              <a:rPr lang="en-US" altLang="ko-KR"/>
              <a:t>.) </a:t>
            </a:r>
          </a:p>
          <a:p>
            <a:r>
              <a:rPr lang="ko-KR" altLang="en-US"/>
              <a:t>그러면 여기서 정보 엔트로피를 불확실성</a:t>
            </a:r>
            <a:r>
              <a:rPr lang="en-US" altLang="ko-KR"/>
              <a:t>(</a:t>
            </a:r>
            <a:r>
              <a:rPr lang="ko-KR" altLang="en-US"/>
              <a:t>영어</a:t>
            </a:r>
            <a:r>
              <a:rPr lang="en-US" altLang="ko-KR"/>
              <a:t>: uncertainity)</a:t>
            </a:r>
            <a:r>
              <a:rPr lang="ko-KR" altLang="en-US"/>
              <a:t>과 같은 개념이라고 인식할 수 있음</a:t>
            </a:r>
            <a:r>
              <a:rPr lang="en-US" altLang="ko-KR"/>
              <a:t>. </a:t>
            </a:r>
          </a:p>
          <a:p>
            <a:r>
              <a:rPr lang="ko-KR" altLang="en-US"/>
              <a:t>불확실성이 높아질수록 정보의 양은 더 많아지고 엔트로피는 더 커짐</a:t>
            </a:r>
            <a:r>
              <a:rPr lang="en-US" altLang="ko-KR"/>
              <a:t>.</a:t>
            </a:r>
          </a:p>
        </p:txBody>
      </p:sp>
    </p:spTree>
    <p:extLst>
      <p:ext uri="{BB962C8B-B14F-4D97-AF65-F5344CB8AC3E}">
        <p14:creationId xmlns:p14="http://schemas.microsoft.com/office/powerpoint/2010/main" val="2265953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최적의 구분 선택</a:t>
            </a:r>
          </a:p>
        </p:txBody>
      </p:sp>
      <p:sp>
        <p:nvSpPr>
          <p:cNvPr id="6" name="내용 개체 틀 5"/>
          <p:cNvSpPr>
            <a:spLocks noGrp="1"/>
          </p:cNvSpPr>
          <p:nvPr>
            <p:ph idx="1"/>
          </p:nvPr>
        </p:nvSpPr>
        <p:spPr/>
        <p:txBody>
          <a:bodyPr>
            <a:normAutofit fontScale="70000" lnSpcReduction="20000"/>
          </a:bodyPr>
          <a:lstStyle/>
          <a:p>
            <a:r>
              <a:rPr lang="ko-KR" altLang="en-US"/>
              <a:t>만약 우리가 동전의 특정 면이 나올 확률을 알고 있다고 가정</a:t>
            </a:r>
            <a:r>
              <a:rPr lang="en-US" altLang="ko-KR"/>
              <a:t>. </a:t>
            </a:r>
          </a:p>
          <a:p>
            <a:pPr lvl="1"/>
            <a:r>
              <a:rPr lang="en-US" altLang="ko-KR"/>
              <a:t>(</a:t>
            </a:r>
            <a:r>
              <a:rPr lang="ko-KR" altLang="en-US"/>
              <a:t>반드시 앞</a:t>
            </a:r>
            <a:r>
              <a:rPr lang="en-US" altLang="ko-KR"/>
              <a:t>, </a:t>
            </a:r>
            <a:r>
              <a:rPr lang="ko-KR" altLang="en-US"/>
              <a:t>뒷면이 나올 확률이 같을 필요는 없음</a:t>
            </a:r>
            <a:r>
              <a:rPr lang="en-US" altLang="ko-KR"/>
              <a:t>.) </a:t>
            </a:r>
          </a:p>
          <a:p>
            <a:r>
              <a:rPr lang="ko-KR" altLang="en-US"/>
              <a:t>동전 던지기를 시행했을 때 결과값의 엔트로피는 공정한 동전일 때 가장 높게 나옴</a:t>
            </a:r>
            <a:r>
              <a:rPr lang="en-US" altLang="ko-KR"/>
              <a:t>. </a:t>
            </a:r>
          </a:p>
          <a:p>
            <a:pPr lvl="1"/>
            <a:r>
              <a:rPr lang="en-US" altLang="ko-KR"/>
              <a:t>(</a:t>
            </a:r>
            <a:r>
              <a:rPr lang="ko-KR" altLang="en-US"/>
              <a:t>앞</a:t>
            </a:r>
            <a:r>
              <a:rPr lang="en-US" altLang="ko-KR"/>
              <a:t>, </a:t>
            </a:r>
            <a:r>
              <a:rPr lang="ko-KR" altLang="en-US"/>
              <a:t>뒷면이 나올 확률이 각각 </a:t>
            </a:r>
            <a:r>
              <a:rPr lang="en-US" altLang="ko-KR"/>
              <a:t>1/2</a:t>
            </a:r>
            <a:r>
              <a:rPr lang="ko-KR" altLang="en-US"/>
              <a:t>로 같을 경우</a:t>
            </a:r>
            <a:r>
              <a:rPr lang="en-US" altLang="ko-KR"/>
              <a:t>.) </a:t>
            </a:r>
          </a:p>
          <a:p>
            <a:pPr lvl="1"/>
            <a:r>
              <a:rPr lang="ko-KR" altLang="en-US"/>
              <a:t>이러한 경우가 불확실성을 가장 극대화 시키고 결과값을 예상하기가 가장 어렵다는 것을 의미</a:t>
            </a:r>
            <a:r>
              <a:rPr lang="en-US" altLang="ko-KR"/>
              <a:t>. </a:t>
            </a:r>
          </a:p>
          <a:p>
            <a:pPr lvl="1"/>
            <a:r>
              <a:rPr lang="ko-KR" altLang="en-US"/>
              <a:t>이때의 동전던지기 결과값은 </a:t>
            </a:r>
            <a:r>
              <a:rPr lang="en-US" altLang="ko-KR"/>
              <a:t>1</a:t>
            </a:r>
            <a:r>
              <a:rPr lang="ko-KR" altLang="en-US"/>
              <a:t>비트에 해당하는 정보를 가지게 됨</a:t>
            </a:r>
            <a:r>
              <a:rPr lang="en-US" altLang="ko-KR"/>
              <a:t>.</a:t>
            </a:r>
          </a:p>
          <a:p>
            <a:r>
              <a:rPr lang="ko-KR" altLang="en-US"/>
              <a:t>그러나 만약 우리가 이 동전이 공정하지 않다면</a:t>
            </a:r>
            <a:r>
              <a:rPr lang="en-US" altLang="ko-KR"/>
              <a:t>, </a:t>
            </a:r>
            <a:r>
              <a:rPr lang="ko-KR" altLang="en-US"/>
              <a:t>즉 앞면이 나올 확률이 </a:t>
            </a:r>
            <a:r>
              <a:rPr lang="en-US" altLang="ko-KR"/>
              <a:t>p, </a:t>
            </a:r>
            <a:r>
              <a:rPr lang="ko-KR" altLang="en-US"/>
              <a:t>뒷면이 나올 확률을 </a:t>
            </a:r>
            <a:r>
              <a:rPr lang="en-US" altLang="ko-KR"/>
              <a:t>q</a:t>
            </a:r>
            <a:r>
              <a:rPr lang="ko-KR" altLang="en-US"/>
              <a:t>로 이미 알고 있다면 불확실성은 더 떨어질 것</a:t>
            </a:r>
            <a:r>
              <a:rPr lang="en-US" altLang="ko-KR"/>
              <a:t>. </a:t>
            </a:r>
          </a:p>
          <a:p>
            <a:r>
              <a:rPr lang="ko-KR" altLang="en-US"/>
              <a:t>이는 동전을 던질 때마다 특정한 면이 나올 확률이 더 높기 때문</a:t>
            </a:r>
            <a:r>
              <a:rPr lang="en-US" altLang="ko-KR"/>
              <a:t>. </a:t>
            </a:r>
          </a:p>
          <a:p>
            <a:r>
              <a:rPr lang="ko-KR" altLang="en-US"/>
              <a:t>이때의 불확실성의 감소는 엔트로피의 감소로 정량화될 수 있음</a:t>
            </a:r>
            <a:r>
              <a:rPr lang="en-US" altLang="ko-KR"/>
              <a:t>. </a:t>
            </a:r>
          </a:p>
          <a:p>
            <a:r>
              <a:rPr lang="ko-KR" altLang="en-US"/>
              <a:t>공정하지 않은 동전 던지기 결과값의 엔트로피는 </a:t>
            </a:r>
            <a:r>
              <a:rPr lang="en-US" altLang="ko-KR"/>
              <a:t>1</a:t>
            </a:r>
            <a:r>
              <a:rPr lang="ko-KR" altLang="en-US"/>
              <a:t>비트의 정보 보다 적다고 해석할 수 있음</a:t>
            </a:r>
            <a:r>
              <a:rPr lang="en-US" altLang="ko-KR"/>
              <a:t>.</a:t>
            </a:r>
          </a:p>
          <a:p>
            <a:r>
              <a:rPr lang="ko-KR" altLang="en-US"/>
              <a:t>이와 같은 경우 중 가장 극도의 사례는 양면을 가지고 있으나 절대로 뒷면이 나오지 않는 동전을 사용할 경우</a:t>
            </a:r>
            <a:r>
              <a:rPr lang="en-US" altLang="ko-KR"/>
              <a:t> </a:t>
            </a:r>
          </a:p>
          <a:p>
            <a:r>
              <a:rPr lang="ko-KR" altLang="en-US"/>
              <a:t>이때에는 불확실성이 전혀 없으므로 </a:t>
            </a:r>
            <a:r>
              <a:rPr lang="en-US" altLang="ko-KR"/>
              <a:t>(</a:t>
            </a:r>
            <a:r>
              <a:rPr lang="ko-KR" altLang="en-US"/>
              <a:t>항상 앞면이 나오므로</a:t>
            </a:r>
            <a:r>
              <a:rPr lang="en-US" altLang="ko-KR"/>
              <a:t>) </a:t>
            </a:r>
            <a:r>
              <a:rPr lang="ko-KR" altLang="en-US"/>
              <a:t>엔트로피는 </a:t>
            </a:r>
            <a:r>
              <a:rPr lang="en-US" altLang="ko-KR"/>
              <a:t>0. </a:t>
            </a:r>
          </a:p>
          <a:p>
            <a:r>
              <a:rPr lang="ko-KR" altLang="en-US"/>
              <a:t>즉</a:t>
            </a:r>
            <a:r>
              <a:rPr lang="en-US" altLang="ko-KR"/>
              <a:t>, </a:t>
            </a:r>
            <a:r>
              <a:rPr lang="ko-KR" altLang="en-US"/>
              <a:t>이러한 동전 던지기의 시행결과는 아무런 정보도 전달하지 않음</a:t>
            </a:r>
            <a:r>
              <a:rPr lang="en-US" altLang="ko-KR"/>
              <a:t>.</a:t>
            </a:r>
          </a:p>
        </p:txBody>
      </p:sp>
    </p:spTree>
    <p:extLst>
      <p:ext uri="{BB962C8B-B14F-4D97-AF65-F5344CB8AC3E}">
        <p14:creationId xmlns:p14="http://schemas.microsoft.com/office/powerpoint/2010/main" val="3154154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최적의 구분 선택</a:t>
            </a:r>
          </a:p>
        </p:txBody>
      </p:sp>
      <p:sp>
        <p:nvSpPr>
          <p:cNvPr id="6" name="내용 개체 틀 5"/>
          <p:cNvSpPr>
            <a:spLocks noGrp="1"/>
          </p:cNvSpPr>
          <p:nvPr>
            <p:ph idx="1"/>
          </p:nvPr>
        </p:nvSpPr>
        <p:spPr/>
        <p:txBody>
          <a:bodyPr>
            <a:normAutofit/>
          </a:bodyPr>
          <a:lstStyle/>
          <a:p>
            <a:r>
              <a:rPr lang="ko-KR" altLang="en-US"/>
              <a:t>순수성을 고려해 알고리즘은 어떤 속성으로 구분할지 결정해야 함</a:t>
            </a:r>
            <a:endParaRPr lang="en-US" altLang="ko-KR"/>
          </a:p>
          <a:p>
            <a:r>
              <a:rPr lang="ko-KR" altLang="en-US"/>
              <a:t>이런 이유로</a:t>
            </a:r>
            <a:r>
              <a:rPr lang="en-US" altLang="ko-KR"/>
              <a:t>, </a:t>
            </a:r>
            <a:r>
              <a:rPr lang="ko-KR" altLang="en-US"/>
              <a:t>알고리즘은 어떤 속성으로 구분한 동질성</a:t>
            </a:r>
            <a:r>
              <a:rPr lang="en-US" altLang="ko-KR"/>
              <a:t>(homogeneity)</a:t>
            </a:r>
            <a:r>
              <a:rPr lang="ko-KR" altLang="en-US"/>
              <a:t>의 변화를 계산하기 위해 엔트로피를 사용함</a:t>
            </a:r>
            <a:endParaRPr lang="en-US" altLang="ko-KR"/>
          </a:p>
          <a:p>
            <a:r>
              <a:rPr lang="ko-KR" altLang="en-US"/>
              <a:t>이런 계산을 정보 이득</a:t>
            </a:r>
            <a:r>
              <a:rPr lang="en-US" altLang="ko-KR"/>
              <a:t>(information gain)</a:t>
            </a:r>
            <a:r>
              <a:rPr lang="ko-KR" altLang="en-US"/>
              <a:t>이라고 함</a:t>
            </a:r>
            <a:endParaRPr lang="en-US" altLang="ko-KR"/>
          </a:p>
          <a:p>
            <a:r>
              <a:rPr lang="ko-KR" altLang="en-US"/>
              <a:t>속성 </a:t>
            </a:r>
            <a:r>
              <a:rPr lang="en-US" altLang="ko-KR"/>
              <a:t>F</a:t>
            </a:r>
            <a:r>
              <a:rPr lang="ko-KR" altLang="en-US"/>
              <a:t>에 대한 정보 이득은 분할 </a:t>
            </a:r>
            <a:r>
              <a:rPr lang="en-US" altLang="ko-KR"/>
              <a:t>S1</a:t>
            </a:r>
            <a:r>
              <a:rPr lang="ko-KR" altLang="en-US"/>
              <a:t>과 </a:t>
            </a:r>
            <a:r>
              <a:rPr lang="en-US" altLang="ko-KR"/>
              <a:t>S2</a:t>
            </a:r>
            <a:r>
              <a:rPr lang="ko-KR" altLang="en-US"/>
              <a:t>로 나눈 전후의 엔트로피 차이를 계산함</a:t>
            </a:r>
            <a:endParaRPr lang="en-US" altLang="ko-KR"/>
          </a:p>
        </p:txBody>
      </p:sp>
      <p:pic>
        <p:nvPicPr>
          <p:cNvPr id="3" name="그림 2"/>
          <p:cNvPicPr>
            <a:picLocks noChangeAspect="1"/>
          </p:cNvPicPr>
          <p:nvPr/>
        </p:nvPicPr>
        <p:blipFill>
          <a:blip r:embed="rId2"/>
          <a:stretch>
            <a:fillRect/>
          </a:stretch>
        </p:blipFill>
        <p:spPr>
          <a:xfrm>
            <a:off x="2762250" y="5352607"/>
            <a:ext cx="6667500" cy="809625"/>
          </a:xfrm>
          <a:prstGeom prst="rect">
            <a:avLst/>
          </a:prstGeom>
        </p:spPr>
      </p:pic>
    </p:spTree>
    <p:extLst>
      <p:ext uri="{BB962C8B-B14F-4D97-AF65-F5344CB8AC3E}">
        <p14:creationId xmlns:p14="http://schemas.microsoft.com/office/powerpoint/2010/main" val="1693750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최적의 구분 선택</a:t>
            </a:r>
          </a:p>
        </p:txBody>
      </p:sp>
      <p:sp>
        <p:nvSpPr>
          <p:cNvPr id="6" name="내용 개체 틀 5"/>
          <p:cNvSpPr>
            <a:spLocks noGrp="1"/>
          </p:cNvSpPr>
          <p:nvPr>
            <p:ph idx="1"/>
          </p:nvPr>
        </p:nvSpPr>
        <p:spPr/>
        <p:txBody>
          <a:bodyPr>
            <a:normAutofit/>
          </a:bodyPr>
          <a:lstStyle/>
          <a:p>
            <a:r>
              <a:rPr lang="ko-KR" altLang="en-US"/>
              <a:t>데이터는 하나 이상의 분할로 나눠진다는 점</a:t>
            </a:r>
            <a:endParaRPr lang="en-US" altLang="ko-KR"/>
          </a:p>
          <a:p>
            <a:r>
              <a:rPr lang="ko-KR" altLang="en-US"/>
              <a:t>그러므로 </a:t>
            </a:r>
            <a:r>
              <a:rPr lang="en-US" altLang="ko-KR"/>
              <a:t>Entropy(S2)</a:t>
            </a:r>
            <a:r>
              <a:rPr lang="ko-KR" altLang="en-US"/>
              <a:t>를 계산하는 함수는 모든 분할에 걸쳐 총 엔트로피를 고려할 필요가 있음</a:t>
            </a:r>
            <a:endParaRPr lang="en-US" altLang="ko-KR"/>
          </a:p>
          <a:p>
            <a:r>
              <a:rPr lang="ko-KR" altLang="en-US"/>
              <a:t>각 분할의 엔트로피에 가중치를 주어 총 엔트로피를 구할 수 있음</a:t>
            </a:r>
            <a:endParaRPr lang="en-US" altLang="ko-KR"/>
          </a:p>
          <a:p>
            <a:endParaRPr lang="en-US" altLang="ko-KR"/>
          </a:p>
        </p:txBody>
      </p:sp>
      <p:pic>
        <p:nvPicPr>
          <p:cNvPr id="4" name="그림 3"/>
          <p:cNvPicPr>
            <a:picLocks noChangeAspect="1"/>
          </p:cNvPicPr>
          <p:nvPr/>
        </p:nvPicPr>
        <p:blipFill>
          <a:blip r:embed="rId2"/>
          <a:stretch>
            <a:fillRect/>
          </a:stretch>
        </p:blipFill>
        <p:spPr>
          <a:xfrm>
            <a:off x="3409950" y="3798413"/>
            <a:ext cx="5372100" cy="1485900"/>
          </a:xfrm>
          <a:prstGeom prst="rect">
            <a:avLst/>
          </a:prstGeom>
        </p:spPr>
      </p:pic>
    </p:spTree>
    <p:extLst>
      <p:ext uri="{BB962C8B-B14F-4D97-AF65-F5344CB8AC3E}">
        <p14:creationId xmlns:p14="http://schemas.microsoft.com/office/powerpoint/2010/main" val="2790025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최적의 구분 선택</a:t>
            </a:r>
          </a:p>
        </p:txBody>
      </p:sp>
      <p:sp>
        <p:nvSpPr>
          <p:cNvPr id="6" name="내용 개체 틀 5"/>
          <p:cNvSpPr>
            <a:spLocks noGrp="1"/>
          </p:cNvSpPr>
          <p:nvPr>
            <p:ph idx="1"/>
          </p:nvPr>
        </p:nvSpPr>
        <p:spPr/>
        <p:txBody>
          <a:bodyPr>
            <a:normAutofit/>
          </a:bodyPr>
          <a:lstStyle/>
          <a:p>
            <a:r>
              <a:rPr lang="ko-KR" altLang="en-US"/>
              <a:t>속성을 선택하고 선택한 속성으로 나눌 때 정보 이득이 높으면 높을수록 좀 더 동질한 그룹을 만듦</a:t>
            </a:r>
            <a:endParaRPr lang="en-US" altLang="ko-KR"/>
          </a:p>
          <a:p>
            <a:r>
              <a:rPr lang="ko-KR" altLang="en-US"/>
              <a:t>최대 정보 이득은 구분 전과 엔트로피가 같다면 엔트로피가 </a:t>
            </a:r>
            <a:r>
              <a:rPr lang="en-US" altLang="ko-KR"/>
              <a:t>0</a:t>
            </a:r>
            <a:r>
              <a:rPr lang="ko-KR" altLang="en-US"/>
              <a:t>임을 맗며</a:t>
            </a:r>
            <a:r>
              <a:rPr lang="en-US" altLang="ko-KR"/>
              <a:t>, </a:t>
            </a:r>
            <a:r>
              <a:rPr lang="ko-KR" altLang="en-US"/>
              <a:t>완전히 동질한 그룹</a:t>
            </a:r>
            <a:endParaRPr lang="en-US" altLang="ko-KR"/>
          </a:p>
          <a:p>
            <a:endParaRPr lang="en-US" altLang="ko-KR"/>
          </a:p>
          <a:p>
            <a:pPr lvl="1"/>
            <a:r>
              <a:rPr lang="ko-KR" altLang="en-US"/>
              <a:t>정보 이득만이 의사 결정 나무에서 사용되는 구분 조건은 아님</a:t>
            </a:r>
            <a:endParaRPr lang="en-US" altLang="ko-KR"/>
          </a:p>
          <a:p>
            <a:pPr lvl="1"/>
            <a:r>
              <a:rPr lang="ko-KR" altLang="en-US"/>
              <a:t>일반적으로 사용되는 다른 조건은 지니 인덱스</a:t>
            </a:r>
            <a:r>
              <a:rPr lang="en-US" altLang="ko-KR"/>
              <a:t>(gini index), </a:t>
            </a:r>
            <a:r>
              <a:rPr lang="ko-KR" altLang="en-US"/>
              <a:t>카이스퀘어 통계량</a:t>
            </a:r>
            <a:r>
              <a:rPr lang="en-US" altLang="ko-KR"/>
              <a:t>, </a:t>
            </a:r>
            <a:r>
              <a:rPr lang="ko-KR" altLang="en-US"/>
              <a:t>이득 비율</a:t>
            </a:r>
            <a:r>
              <a:rPr lang="en-US" altLang="ko-KR"/>
              <a:t>(gain ratio) </a:t>
            </a:r>
            <a:r>
              <a:rPr lang="ko-KR" altLang="en-US"/>
              <a:t>등</a:t>
            </a:r>
            <a:endParaRPr lang="en-US" altLang="ko-KR"/>
          </a:p>
        </p:txBody>
      </p:sp>
    </p:spTree>
    <p:extLst>
      <p:ext uri="{BB962C8B-B14F-4D97-AF65-F5344CB8AC3E}">
        <p14:creationId xmlns:p14="http://schemas.microsoft.com/office/powerpoint/2010/main" val="3858856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내용 개체 틀 5"/>
          <p:cNvPicPr>
            <a:picLocks noChangeAspect="1"/>
          </p:cNvPicPr>
          <p:nvPr/>
        </p:nvPicPr>
        <p:blipFill>
          <a:blip r:embed="rId2"/>
          <a:stretch>
            <a:fillRect/>
          </a:stretch>
        </p:blipFill>
        <p:spPr>
          <a:xfrm>
            <a:off x="74815" y="0"/>
            <a:ext cx="12191999" cy="6858000"/>
          </a:xfrm>
          <a:prstGeom prst="rect">
            <a:avLst/>
          </a:prstGeom>
        </p:spPr>
      </p:pic>
    </p:spTree>
    <p:extLst>
      <p:ext uri="{BB962C8B-B14F-4D97-AF65-F5344CB8AC3E}">
        <p14:creationId xmlns:p14="http://schemas.microsoft.com/office/powerpoint/2010/main" val="1056554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내용 개체 틀 3"/>
          <p:cNvPicPr>
            <a:picLocks noChangeAspect="1"/>
          </p:cNvPicPr>
          <p:nvPr/>
        </p:nvPicPr>
        <p:blipFill>
          <a:blip r:embed="rId2"/>
          <a:stretch>
            <a:fillRect/>
          </a:stretch>
        </p:blipFill>
        <p:spPr>
          <a:xfrm>
            <a:off x="0" y="0"/>
            <a:ext cx="12059920" cy="6783705"/>
          </a:xfrm>
          <a:prstGeom prst="rect">
            <a:avLst/>
          </a:prstGeom>
        </p:spPr>
      </p:pic>
    </p:spTree>
    <p:extLst>
      <p:ext uri="{BB962C8B-B14F-4D97-AF65-F5344CB8AC3E}">
        <p14:creationId xmlns:p14="http://schemas.microsoft.com/office/powerpoint/2010/main" val="3152478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내용 개체 틀 5"/>
          <p:cNvPicPr>
            <a:picLocks noChangeAspect="1"/>
          </p:cNvPicPr>
          <p:nvPr/>
        </p:nvPicPr>
        <p:blipFill>
          <a:blip r:embed="rId2"/>
          <a:stretch>
            <a:fillRect/>
          </a:stretch>
        </p:blipFill>
        <p:spPr>
          <a:xfrm>
            <a:off x="97684" y="58189"/>
            <a:ext cx="12088552" cy="6799811"/>
          </a:xfrm>
          <a:prstGeom prst="rect">
            <a:avLst/>
          </a:prstGeom>
        </p:spPr>
      </p:pic>
    </p:spTree>
    <p:extLst>
      <p:ext uri="{BB962C8B-B14F-4D97-AF65-F5344CB8AC3E}">
        <p14:creationId xmlns:p14="http://schemas.microsoft.com/office/powerpoint/2010/main" val="3193686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#6.6 </a:t>
            </a:r>
            <a:r>
              <a:rPr lang="ko-KR" altLang="en-US" dirty="0">
                <a:solidFill>
                  <a:srgbClr val="002060"/>
                </a:solidFill>
              </a:rPr>
              <a:t>지니 불순도 </a:t>
            </a:r>
            <a:r>
              <a:rPr lang="en-US" altLang="ko-KR" dirty="0">
                <a:solidFill>
                  <a:srgbClr val="002060"/>
                </a:solidFill>
              </a:rPr>
              <a:t>vs </a:t>
            </a:r>
            <a:r>
              <a:rPr lang="ko-KR" altLang="en-US" dirty="0">
                <a:solidFill>
                  <a:srgbClr val="002060"/>
                </a:solidFill>
              </a:rPr>
              <a:t>엔트로피</a:t>
            </a:r>
            <a:r>
              <a:rPr lang="en-US" altLang="ko-KR" dirty="0">
                <a:solidFill>
                  <a:srgbClr val="002060"/>
                </a:solidFill>
              </a:rPr>
              <a:t>?</a:t>
            </a:r>
            <a:endParaRPr lang="ko-KR" altLang="en-US" dirty="0">
              <a:solidFill>
                <a:srgbClr val="002060"/>
              </a:solidFill>
            </a:endParaRPr>
          </a:p>
        </p:txBody>
      </p:sp>
      <p:sp>
        <p:nvSpPr>
          <p:cNvPr id="3" name="TextBox 2"/>
          <p:cNvSpPr txBox="1"/>
          <p:nvPr/>
        </p:nvSpPr>
        <p:spPr>
          <a:xfrm>
            <a:off x="773083" y="1197033"/>
            <a:ext cx="1928733" cy="523220"/>
          </a:xfrm>
          <a:prstGeom prst="rect">
            <a:avLst/>
          </a:prstGeom>
          <a:noFill/>
        </p:spPr>
        <p:txBody>
          <a:bodyPr wrap="none" rtlCol="0">
            <a:spAutoFit/>
          </a:bodyPr>
          <a:lstStyle/>
          <a:p>
            <a:r>
              <a:rPr lang="en-US" altLang="ko-KR" sz="2800" b="1" dirty="0"/>
              <a:t>Gini Index</a:t>
            </a:r>
            <a:endParaRPr lang="ko-KR" altLang="en-US" sz="2800" b="1" dirty="0"/>
          </a:p>
        </p:txBody>
      </p:sp>
      <p:sp>
        <p:nvSpPr>
          <p:cNvPr id="6" name="TextBox 5"/>
          <p:cNvSpPr txBox="1"/>
          <p:nvPr/>
        </p:nvSpPr>
        <p:spPr>
          <a:xfrm>
            <a:off x="6096000" y="1197033"/>
            <a:ext cx="1513428" cy="523220"/>
          </a:xfrm>
          <a:prstGeom prst="rect">
            <a:avLst/>
          </a:prstGeom>
          <a:noFill/>
        </p:spPr>
        <p:txBody>
          <a:bodyPr wrap="none" rtlCol="0">
            <a:spAutoFit/>
          </a:bodyPr>
          <a:lstStyle/>
          <a:p>
            <a:r>
              <a:rPr lang="en-US" altLang="ko-KR" sz="2800" b="1" dirty="0"/>
              <a:t>Entropy</a:t>
            </a:r>
            <a:endParaRPr lang="ko-KR" altLang="en-US" sz="2800" b="1" dirty="0"/>
          </a:p>
        </p:txBody>
      </p:sp>
      <p:pic>
        <p:nvPicPr>
          <p:cNvPr id="8" name="그림 7"/>
          <p:cNvPicPr>
            <a:picLocks noChangeAspect="1"/>
          </p:cNvPicPr>
          <p:nvPr/>
        </p:nvPicPr>
        <p:blipFill>
          <a:blip r:embed="rId2"/>
          <a:stretch>
            <a:fillRect/>
          </a:stretch>
        </p:blipFill>
        <p:spPr>
          <a:xfrm>
            <a:off x="693074" y="1926365"/>
            <a:ext cx="4585880" cy="617330"/>
          </a:xfrm>
          <a:prstGeom prst="rect">
            <a:avLst/>
          </a:prstGeom>
        </p:spPr>
      </p:pic>
      <p:pic>
        <p:nvPicPr>
          <p:cNvPr id="9" name="그림 8"/>
          <p:cNvPicPr>
            <a:picLocks noChangeAspect="1"/>
          </p:cNvPicPr>
          <p:nvPr/>
        </p:nvPicPr>
        <p:blipFill>
          <a:blip r:embed="rId3"/>
          <a:stretch>
            <a:fillRect/>
          </a:stretch>
        </p:blipFill>
        <p:spPr>
          <a:xfrm>
            <a:off x="6256877" y="1865549"/>
            <a:ext cx="5158043" cy="744647"/>
          </a:xfrm>
          <a:prstGeom prst="rect">
            <a:avLst/>
          </a:prstGeom>
        </p:spPr>
      </p:pic>
      <p:sp>
        <p:nvSpPr>
          <p:cNvPr id="10" name="직사각형 9"/>
          <p:cNvSpPr/>
          <p:nvPr/>
        </p:nvSpPr>
        <p:spPr>
          <a:xfrm>
            <a:off x="494771" y="5156210"/>
            <a:ext cx="11524211" cy="369332"/>
          </a:xfrm>
          <a:prstGeom prst="rect">
            <a:avLst/>
          </a:prstGeom>
        </p:spPr>
        <p:txBody>
          <a:bodyPr wrap="square">
            <a:spAutoFit/>
          </a:bodyPr>
          <a:lstStyle/>
          <a:p>
            <a:r>
              <a:rPr lang="ko-KR" altLang="en-US" dirty="0"/>
              <a:t>출처 </a:t>
            </a:r>
            <a:r>
              <a:rPr lang="en-US" altLang="ko-KR" dirty="0"/>
              <a:t>: </a:t>
            </a:r>
            <a:r>
              <a:rPr lang="ko-KR" altLang="en-US" dirty="0"/>
              <a:t>https://www.garysieling.com/blog/sklearn-gini-vs-entropy-criteria</a:t>
            </a:r>
          </a:p>
        </p:txBody>
      </p:sp>
      <p:sp>
        <p:nvSpPr>
          <p:cNvPr id="11" name="TextBox 10"/>
          <p:cNvSpPr txBox="1"/>
          <p:nvPr/>
        </p:nvSpPr>
        <p:spPr>
          <a:xfrm>
            <a:off x="496390" y="2947772"/>
            <a:ext cx="5155579" cy="369332"/>
          </a:xfrm>
          <a:prstGeom prst="rect">
            <a:avLst/>
          </a:prstGeom>
          <a:noFill/>
        </p:spPr>
        <p:txBody>
          <a:bodyPr wrap="none" rtlCol="0">
            <a:spAutoFit/>
          </a:bodyPr>
          <a:lstStyle/>
          <a:p>
            <a:r>
              <a:rPr lang="en-US" altLang="ko-KR" dirty="0"/>
              <a:t>- </a:t>
            </a:r>
            <a:r>
              <a:rPr lang="ko-KR" altLang="en-US" dirty="0"/>
              <a:t>지니 계수는 </a:t>
            </a:r>
            <a:r>
              <a:rPr lang="ko-KR" altLang="en-US" dirty="0" err="1"/>
              <a:t>오분류를</a:t>
            </a:r>
            <a:r>
              <a:rPr lang="ko-KR" altLang="en-US" dirty="0"/>
              <a:t> 방지하는 방향으로 학습</a:t>
            </a:r>
          </a:p>
        </p:txBody>
      </p:sp>
      <p:sp>
        <p:nvSpPr>
          <p:cNvPr id="12" name="TextBox 11"/>
          <p:cNvSpPr txBox="1"/>
          <p:nvPr/>
        </p:nvSpPr>
        <p:spPr>
          <a:xfrm>
            <a:off x="6256877" y="2947772"/>
            <a:ext cx="5158043" cy="646331"/>
          </a:xfrm>
          <a:prstGeom prst="rect">
            <a:avLst/>
          </a:prstGeom>
          <a:noFill/>
        </p:spPr>
        <p:txBody>
          <a:bodyPr wrap="square" rtlCol="0">
            <a:spAutoFit/>
          </a:bodyPr>
          <a:lstStyle/>
          <a:p>
            <a:r>
              <a:rPr lang="en-US" altLang="ko-KR" dirty="0"/>
              <a:t>- </a:t>
            </a:r>
            <a:r>
              <a:rPr lang="ko-KR" altLang="en-US" dirty="0"/>
              <a:t>엔트로피는 </a:t>
            </a:r>
            <a:r>
              <a:rPr lang="en-US" altLang="ko-KR" dirty="0"/>
              <a:t>50%</a:t>
            </a:r>
            <a:r>
              <a:rPr lang="ko-KR" altLang="en-US" dirty="0"/>
              <a:t>이상</a:t>
            </a:r>
            <a:r>
              <a:rPr lang="en-US" altLang="ko-KR" dirty="0"/>
              <a:t>(</a:t>
            </a:r>
            <a:r>
              <a:rPr lang="ko-KR" altLang="en-US" dirty="0"/>
              <a:t>과반수 이상</a:t>
            </a:r>
            <a:r>
              <a:rPr lang="en-US" altLang="ko-KR" dirty="0"/>
              <a:t>)</a:t>
            </a:r>
            <a:r>
              <a:rPr lang="ko-KR" altLang="en-US" dirty="0"/>
              <a:t>을 구성하는 클래스 그룹을 찾으려는 경향이 있음</a:t>
            </a:r>
          </a:p>
        </p:txBody>
      </p:sp>
      <p:sp>
        <p:nvSpPr>
          <p:cNvPr id="13" name="TextBox 12"/>
          <p:cNvSpPr txBox="1"/>
          <p:nvPr/>
        </p:nvSpPr>
        <p:spPr>
          <a:xfrm>
            <a:off x="496390" y="3804465"/>
            <a:ext cx="5386411" cy="369332"/>
          </a:xfrm>
          <a:prstGeom prst="rect">
            <a:avLst/>
          </a:prstGeom>
          <a:noFill/>
        </p:spPr>
        <p:txBody>
          <a:bodyPr wrap="none" rtlCol="0">
            <a:spAutoFit/>
          </a:bodyPr>
          <a:lstStyle/>
          <a:p>
            <a:r>
              <a:rPr lang="en-US" altLang="ko-KR" dirty="0"/>
              <a:t>- </a:t>
            </a:r>
            <a:r>
              <a:rPr lang="ko-KR" altLang="en-US" dirty="0"/>
              <a:t>지니 계수는 </a:t>
            </a:r>
            <a:r>
              <a:rPr lang="ko-KR" altLang="en-US" dirty="0" err="1"/>
              <a:t>오분류를</a:t>
            </a:r>
            <a:r>
              <a:rPr lang="ko-KR" altLang="en-US" dirty="0"/>
              <a:t> 최소화하는 방향으로 학습</a:t>
            </a:r>
          </a:p>
        </p:txBody>
      </p:sp>
      <p:sp>
        <p:nvSpPr>
          <p:cNvPr id="14" name="TextBox 13"/>
          <p:cNvSpPr txBox="1"/>
          <p:nvPr/>
        </p:nvSpPr>
        <p:spPr>
          <a:xfrm>
            <a:off x="6256877" y="3812820"/>
            <a:ext cx="4381328" cy="369332"/>
          </a:xfrm>
          <a:prstGeom prst="rect">
            <a:avLst/>
          </a:prstGeom>
          <a:noFill/>
        </p:spPr>
        <p:txBody>
          <a:bodyPr wrap="none" rtlCol="0">
            <a:spAutoFit/>
          </a:bodyPr>
          <a:lstStyle/>
          <a:p>
            <a:r>
              <a:rPr lang="en-US" altLang="ko-KR" dirty="0"/>
              <a:t>- </a:t>
            </a:r>
            <a:r>
              <a:rPr lang="ko-KR" altLang="en-US" dirty="0"/>
              <a:t>엔트로피는 탐색적 데이터 분석에 적합</a:t>
            </a:r>
          </a:p>
        </p:txBody>
      </p:sp>
      <p:sp>
        <p:nvSpPr>
          <p:cNvPr id="15" name="TextBox 14"/>
          <p:cNvSpPr txBox="1"/>
          <p:nvPr/>
        </p:nvSpPr>
        <p:spPr>
          <a:xfrm>
            <a:off x="6256877" y="4509879"/>
            <a:ext cx="5349541" cy="646331"/>
          </a:xfrm>
          <a:prstGeom prst="rect">
            <a:avLst/>
          </a:prstGeom>
          <a:noFill/>
        </p:spPr>
        <p:txBody>
          <a:bodyPr wrap="none" rtlCol="0">
            <a:spAutoFit/>
          </a:bodyPr>
          <a:lstStyle/>
          <a:p>
            <a:pPr marL="285750" indent="-285750">
              <a:buFontTx/>
              <a:buChar char="-"/>
            </a:pPr>
            <a:r>
              <a:rPr lang="ko-KR" altLang="en-US" dirty="0"/>
              <a:t>이 책에서는 균형 잡힌 트리를 만든다고 보았음</a:t>
            </a:r>
            <a:endParaRPr lang="en-US" altLang="ko-KR" dirty="0"/>
          </a:p>
          <a:p>
            <a:pPr lvl="1"/>
            <a:r>
              <a:rPr lang="en-US" altLang="ko-KR" dirty="0">
                <a:sym typeface="Wingdings" panose="05000000000000000000" pitchFamily="2" charset="2"/>
              </a:rPr>
              <a:t> </a:t>
            </a:r>
            <a:r>
              <a:rPr lang="ko-KR" altLang="en-US" dirty="0">
                <a:sym typeface="Wingdings" panose="05000000000000000000" pitchFamily="2" charset="2"/>
              </a:rPr>
              <a:t>이내용은 다음페이지에서 설명</a:t>
            </a:r>
            <a:endParaRPr lang="en-US" altLang="ko-KR" dirty="0"/>
          </a:p>
        </p:txBody>
      </p:sp>
      <p:sp>
        <p:nvSpPr>
          <p:cNvPr id="16" name="직사각형 15"/>
          <p:cNvSpPr/>
          <p:nvPr/>
        </p:nvSpPr>
        <p:spPr>
          <a:xfrm>
            <a:off x="494770" y="5620170"/>
            <a:ext cx="11524211" cy="923330"/>
          </a:xfrm>
          <a:prstGeom prst="rect">
            <a:avLst/>
          </a:prstGeom>
        </p:spPr>
        <p:txBody>
          <a:bodyPr wrap="square">
            <a:spAutoFit/>
          </a:bodyPr>
          <a:lstStyle/>
          <a:p>
            <a:r>
              <a:rPr lang="ko-KR" altLang="en-US" dirty="0"/>
              <a:t>출처 </a:t>
            </a:r>
            <a:r>
              <a:rPr lang="en-US" altLang="ko-KR" dirty="0"/>
              <a:t>: https://tensorflow.blog/2018/03/25/%EA%B2%B0%EC%A0%95-%ED%8A%B8%EB%A6%AC%EC%99%80-%EB%B6%88%EC%88%9C%EB%8F%84%EC%97%90-%EB%8C%80%ED%95%9C-%EA%B6%81%EA%B8%88%EC%A6%9D/</a:t>
            </a:r>
            <a:endParaRPr lang="ko-KR" altLang="en-US" dirty="0"/>
          </a:p>
        </p:txBody>
      </p:sp>
    </p:spTree>
    <p:extLst>
      <p:ext uri="{BB962C8B-B14F-4D97-AF65-F5344CB8AC3E}">
        <p14:creationId xmlns:p14="http://schemas.microsoft.com/office/powerpoint/2010/main" val="2951088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#6.5 </a:t>
            </a:r>
            <a:r>
              <a:rPr lang="ko-KR" altLang="en-US" dirty="0" err="1">
                <a:solidFill>
                  <a:srgbClr val="002060"/>
                </a:solidFill>
              </a:rPr>
              <a:t>계산복잡도</a:t>
            </a:r>
            <a:endParaRPr lang="ko-KR" altLang="en-US" dirty="0">
              <a:solidFill>
                <a:srgbClr val="002060"/>
              </a:solidFill>
            </a:endParaRPr>
          </a:p>
        </p:txBody>
      </p:sp>
      <p:sp>
        <p:nvSpPr>
          <p:cNvPr id="3" name="TextBox 2"/>
          <p:cNvSpPr txBox="1"/>
          <p:nvPr/>
        </p:nvSpPr>
        <p:spPr>
          <a:xfrm>
            <a:off x="1130531" y="1529542"/>
            <a:ext cx="10124902" cy="1754326"/>
          </a:xfrm>
          <a:prstGeom prst="rect">
            <a:avLst/>
          </a:prstGeom>
          <a:noFill/>
        </p:spPr>
        <p:txBody>
          <a:bodyPr wrap="square" rtlCol="0">
            <a:spAutoFit/>
          </a:bodyPr>
          <a:lstStyle/>
          <a:p>
            <a:pPr marL="285750" indent="-285750">
              <a:buFontTx/>
              <a:buChar char="-"/>
            </a:pPr>
            <a:r>
              <a:rPr lang="ko-KR" altLang="en-US" dirty="0"/>
              <a:t>예측을 하려면 </a:t>
            </a:r>
            <a:r>
              <a:rPr lang="ko-KR" altLang="en-US" dirty="0" err="1"/>
              <a:t>결정트리를</a:t>
            </a:r>
            <a:r>
              <a:rPr lang="ko-KR" altLang="en-US" dirty="0"/>
              <a:t> 루트노드에서 리프노드까지 탐색</a:t>
            </a:r>
            <a:endParaRPr lang="en-US" altLang="ko-KR" dirty="0"/>
          </a:p>
          <a:p>
            <a:pPr marL="285750" indent="-285750">
              <a:buFontTx/>
              <a:buChar char="-"/>
            </a:pPr>
            <a:r>
              <a:rPr lang="ko-KR" altLang="en-US" dirty="0"/>
              <a:t>일반적으로 결정 트리는 균형을 이루고 있으므로 결정 트리를 탐색하기 위해서는 </a:t>
            </a:r>
            <a:r>
              <a:rPr lang="en-US" altLang="ko-KR" dirty="0"/>
              <a:t>O(log</a:t>
            </a:r>
            <a:r>
              <a:rPr lang="en-US" altLang="ko-KR" baseline="-25000" dirty="0"/>
              <a:t>2</a:t>
            </a:r>
            <a:r>
              <a:rPr lang="en-US" altLang="ko-KR" dirty="0"/>
              <a:t>(m))</a:t>
            </a:r>
            <a:r>
              <a:rPr lang="ko-KR" altLang="en-US" dirty="0"/>
              <a:t>개의 노드를 거쳐야함</a:t>
            </a:r>
            <a:endParaRPr lang="en-US" altLang="ko-KR" dirty="0"/>
          </a:p>
          <a:p>
            <a:pPr marL="285750" indent="-285750">
              <a:buFontTx/>
              <a:buChar char="-"/>
            </a:pPr>
            <a:r>
              <a:rPr lang="ko-KR" altLang="en-US" dirty="0"/>
              <a:t>각 노드는 하나의 특성 값만을 확인하기 때문에 </a:t>
            </a:r>
            <a:r>
              <a:rPr lang="ko-KR" altLang="en-US" dirty="0" err="1"/>
              <a:t>특성수와는</a:t>
            </a:r>
            <a:r>
              <a:rPr lang="ko-KR" altLang="en-US" dirty="0"/>
              <a:t> 무관하게 </a:t>
            </a:r>
            <a:r>
              <a:rPr lang="en-US" altLang="ko-KR" dirty="0"/>
              <a:t>O(log</a:t>
            </a:r>
            <a:r>
              <a:rPr lang="en-US" altLang="ko-KR" baseline="-25000" dirty="0"/>
              <a:t>2</a:t>
            </a:r>
            <a:r>
              <a:rPr lang="en-US" altLang="ko-KR" dirty="0"/>
              <a:t>(m))</a:t>
            </a:r>
          </a:p>
          <a:p>
            <a:pPr marL="285750" indent="-285750">
              <a:buFontTx/>
              <a:buChar char="-"/>
            </a:pPr>
            <a:r>
              <a:rPr lang="ko-KR" altLang="en-US" dirty="0"/>
              <a:t>그러나 훈련 알고리즘은 각 노드에서 훈련 샘플의 모든 특성을 비교</a:t>
            </a:r>
            <a:endParaRPr lang="en-US" altLang="ko-KR" dirty="0"/>
          </a:p>
          <a:p>
            <a:pPr marL="285750" indent="-285750">
              <a:buFontTx/>
              <a:buChar char="-"/>
            </a:pPr>
            <a:r>
              <a:rPr lang="ko-KR" altLang="en-US" dirty="0" err="1"/>
              <a:t>훈련복잡도</a:t>
            </a:r>
            <a:r>
              <a:rPr lang="ko-KR" altLang="en-US" dirty="0"/>
              <a:t> </a:t>
            </a:r>
            <a:r>
              <a:rPr lang="en-US" altLang="ko-KR" dirty="0"/>
              <a:t>n x m O(log(m))</a:t>
            </a:r>
          </a:p>
        </p:txBody>
      </p:sp>
    </p:spTree>
    <p:extLst>
      <p:ext uri="{BB962C8B-B14F-4D97-AF65-F5344CB8AC3E}">
        <p14:creationId xmlns:p14="http://schemas.microsoft.com/office/powerpoint/2010/main" val="48175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sp>
        <p:nvSpPr>
          <p:cNvPr id="3" name="내용 개체 틀 2"/>
          <p:cNvSpPr>
            <a:spLocks noGrp="1"/>
          </p:cNvSpPr>
          <p:nvPr>
            <p:ph idx="1"/>
          </p:nvPr>
        </p:nvSpPr>
        <p:spPr/>
        <p:txBody>
          <a:bodyPr>
            <a:normAutofit/>
          </a:bodyPr>
          <a:lstStyle/>
          <a:p>
            <a:pPr>
              <a:lnSpc>
                <a:spcPct val="150000"/>
              </a:lnSpc>
            </a:pPr>
            <a:r>
              <a:rPr lang="ko-KR" altLang="en-US" dirty="0"/>
              <a:t>의사 결정 나무는 순환 분할</a:t>
            </a:r>
            <a:r>
              <a:rPr lang="en-US" altLang="ko-KR" dirty="0"/>
              <a:t>(recursive partitioning)</a:t>
            </a:r>
            <a:r>
              <a:rPr lang="ko-KR" altLang="en-US" dirty="0"/>
              <a:t>이라는 </a:t>
            </a:r>
            <a:r>
              <a:rPr lang="ko-KR" altLang="en-US" dirty="0" err="1"/>
              <a:t>휴리스틱</a:t>
            </a:r>
            <a:r>
              <a:rPr lang="en-US" altLang="ko-KR" dirty="0"/>
              <a:t>(heuristic)</a:t>
            </a:r>
            <a:r>
              <a:rPr lang="ko-KR" altLang="en-US" dirty="0"/>
              <a:t>을 사용해 만들어짐</a:t>
            </a:r>
            <a:endParaRPr lang="en-US" altLang="ko-KR" dirty="0"/>
          </a:p>
          <a:p>
            <a:pPr>
              <a:lnSpc>
                <a:spcPct val="150000"/>
              </a:lnSpc>
            </a:pPr>
            <a:r>
              <a:rPr lang="ko-KR" altLang="en-US" dirty="0"/>
              <a:t>이 접근법은 일반적으로 </a:t>
            </a:r>
            <a:r>
              <a:rPr lang="en-US" altLang="ko-KR" dirty="0"/>
              <a:t>'</a:t>
            </a:r>
            <a:r>
              <a:rPr lang="ko-KR" altLang="en-US" dirty="0"/>
              <a:t>나누어 정복하기 </a:t>
            </a:r>
            <a:r>
              <a:rPr lang="en-US" altLang="ko-KR" dirty="0"/>
              <a:t>divide and conquer'</a:t>
            </a:r>
            <a:r>
              <a:rPr lang="ko-KR" altLang="en-US" dirty="0"/>
              <a:t>로 알려져 있는데 </a:t>
            </a:r>
            <a:r>
              <a:rPr lang="en-US" altLang="ko-KR" dirty="0"/>
              <a:t>,</a:t>
            </a:r>
            <a:r>
              <a:rPr lang="ko-KR" altLang="en-US" dirty="0"/>
              <a:t>속성 값을 유사한 범주의 작은 범위로 계속해서 나누는 데 사용하기 때문임</a:t>
            </a:r>
            <a:endParaRPr lang="en-US" altLang="ko-KR" dirty="0"/>
          </a:p>
          <a:p>
            <a:pPr>
              <a:lnSpc>
                <a:spcPct val="150000"/>
              </a:lnSpc>
            </a:pPr>
            <a:endParaRPr lang="en-US" altLang="ko-KR" dirty="0"/>
          </a:p>
        </p:txBody>
      </p:sp>
      <p:sp>
        <p:nvSpPr>
          <p:cNvPr id="4" name="TextBox 3"/>
          <p:cNvSpPr txBox="1"/>
          <p:nvPr/>
        </p:nvSpPr>
        <p:spPr>
          <a:xfrm>
            <a:off x="224443" y="6004684"/>
            <a:ext cx="6666807" cy="646331"/>
          </a:xfrm>
          <a:prstGeom prst="rect">
            <a:avLst/>
          </a:prstGeom>
          <a:noFill/>
        </p:spPr>
        <p:txBody>
          <a:bodyPr wrap="square" rtlCol="0">
            <a:spAutoFit/>
          </a:bodyPr>
          <a:lstStyle/>
          <a:p>
            <a:r>
              <a:rPr lang="en-US" altLang="ko-KR" dirty="0"/>
              <a:t># </a:t>
            </a:r>
            <a:r>
              <a:rPr lang="ko-KR" altLang="en-US" dirty="0"/>
              <a:t>출처 </a:t>
            </a:r>
            <a:r>
              <a:rPr lang="en-US" altLang="ko-KR" dirty="0"/>
              <a:t>: </a:t>
            </a:r>
            <a:r>
              <a:rPr lang="ko-KR" altLang="en-US" dirty="0"/>
              <a:t>인용한 자료는 </a:t>
            </a:r>
            <a:r>
              <a:rPr lang="en-US" altLang="ko-KR" dirty="0"/>
              <a:t>NHN ACE</a:t>
            </a:r>
            <a:r>
              <a:rPr lang="ko-KR" altLang="en-US" dirty="0"/>
              <a:t>의 </a:t>
            </a:r>
            <a:r>
              <a:rPr lang="ko-KR" altLang="en-US" dirty="0" err="1"/>
              <a:t>해현용</a:t>
            </a:r>
            <a:r>
              <a:rPr lang="ko-KR" altLang="en-US" dirty="0"/>
              <a:t> 대리님 자료</a:t>
            </a:r>
            <a:endParaRPr lang="en-US" altLang="ko-KR" dirty="0"/>
          </a:p>
          <a:p>
            <a:r>
              <a:rPr lang="en-US" altLang="ko-KR" dirty="0"/>
              <a:t># </a:t>
            </a:r>
            <a:r>
              <a:rPr lang="ko-KR" altLang="en-US" dirty="0"/>
              <a:t>블로그 </a:t>
            </a:r>
            <a:r>
              <a:rPr lang="en-US" altLang="ko-KR" dirty="0"/>
              <a:t>: http://ishuca.tistory.com/</a:t>
            </a:r>
          </a:p>
        </p:txBody>
      </p:sp>
    </p:spTree>
    <p:extLst>
      <p:ext uri="{BB962C8B-B14F-4D97-AF65-F5344CB8AC3E}">
        <p14:creationId xmlns:p14="http://schemas.microsoft.com/office/powerpoint/2010/main" val="510255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정보에 관한 수학적 이론</a:t>
            </a:r>
            <a:endParaRPr lang="en-US" altLang="ko-KR"/>
          </a:p>
          <a:p>
            <a:pPr lvl="1"/>
            <a:r>
              <a:rPr lang="ko-KR" altLang="en-US" dirty="0"/>
              <a:t>정보량이나 정보원</a:t>
            </a:r>
            <a:r>
              <a:rPr lang="en-US" altLang="ko-KR" dirty="0"/>
              <a:t>(</a:t>
            </a:r>
            <a:r>
              <a:rPr lang="ko-KR" altLang="en-US" dirty="0"/>
              <a:t>情報源</a:t>
            </a:r>
            <a:r>
              <a:rPr lang="en-US" altLang="ko-KR" dirty="0"/>
              <a:t>) </a:t>
            </a:r>
            <a:r>
              <a:rPr lang="ko-KR" altLang="en-US" dirty="0"/>
              <a:t>에 수학적인 정의를 부여하고 통신로</a:t>
            </a:r>
            <a:r>
              <a:rPr lang="en-US" altLang="ko-KR" dirty="0"/>
              <a:t>(</a:t>
            </a:r>
            <a:r>
              <a:rPr lang="ko-KR" altLang="en-US" dirty="0"/>
              <a:t>通信路</a:t>
            </a:r>
            <a:r>
              <a:rPr lang="en-US" altLang="ko-KR" dirty="0"/>
              <a:t>)</a:t>
            </a:r>
            <a:r>
              <a:rPr lang="ko-KR" altLang="en-US" dirty="0"/>
              <a:t>의 정보전송용량</a:t>
            </a:r>
            <a:r>
              <a:rPr lang="en-US" altLang="ko-KR" dirty="0"/>
              <a:t>, </a:t>
            </a:r>
            <a:r>
              <a:rPr lang="ko-KR" altLang="en-US" dirty="0"/>
              <a:t>정보원에서 발생하는 통신문</a:t>
            </a:r>
            <a:r>
              <a:rPr lang="en-US" altLang="ko-KR" dirty="0"/>
              <a:t>(</a:t>
            </a:r>
            <a:r>
              <a:rPr lang="ko-KR" altLang="en-US" dirty="0"/>
              <a:t>메시지</a:t>
            </a:r>
            <a:r>
              <a:rPr lang="en-US" altLang="ko-KR" dirty="0"/>
              <a:t>)</a:t>
            </a:r>
            <a:r>
              <a:rPr lang="ko-KR" altLang="en-US" dirty="0"/>
              <a:t>의 능률적 부호화</a:t>
            </a:r>
            <a:r>
              <a:rPr lang="en-US" altLang="ko-KR" dirty="0"/>
              <a:t>, </a:t>
            </a:r>
            <a:r>
              <a:rPr lang="ko-KR" altLang="en-US" dirty="0"/>
              <a:t>예측 등을 수학적인 입장에서 </a:t>
            </a:r>
            <a:r>
              <a:rPr lang="ko-KR" altLang="en-US"/>
              <a:t>연구한 것</a:t>
            </a:r>
            <a:endParaRPr lang="en-US" altLang="ko-KR"/>
          </a:p>
          <a:p>
            <a:pPr lvl="1"/>
            <a:r>
              <a:rPr lang="ko-KR" altLang="en-US"/>
              <a:t>정보를 자연과학</a:t>
            </a:r>
            <a:r>
              <a:rPr lang="en-US" altLang="ko-KR"/>
              <a:t>·</a:t>
            </a:r>
            <a:r>
              <a:rPr lang="ko-KR" altLang="en-US"/>
              <a:t>공학의 대상으로 연구해야 한다고 가장 먼저 제창한 사람은 </a:t>
            </a:r>
            <a:r>
              <a:rPr lang="en-US" altLang="ko-KR"/>
              <a:t>Norbert Wiener . </a:t>
            </a:r>
          </a:p>
          <a:p>
            <a:pPr lvl="1"/>
            <a:r>
              <a:rPr lang="ko-KR" altLang="en-US"/>
              <a:t>그는 제 </a:t>
            </a:r>
            <a:r>
              <a:rPr lang="en-US" altLang="ko-KR"/>
              <a:t>2 </a:t>
            </a:r>
            <a:r>
              <a:rPr lang="ko-KR" altLang="en-US"/>
              <a:t>차세계대전중 고사포의 제어에 관한 문제를 다루면서</a:t>
            </a:r>
            <a:r>
              <a:rPr lang="en-US" altLang="ko-KR"/>
              <a:t>, </a:t>
            </a:r>
            <a:r>
              <a:rPr lang="ko-KR" altLang="en-US"/>
              <a:t>레이더와 고사포로 구성되는 제어시스템 안에서 정보의 흐름이 중요한 작용을 한다는 것</a:t>
            </a:r>
            <a:r>
              <a:rPr lang="en-US" altLang="ko-KR"/>
              <a:t>, </a:t>
            </a:r>
            <a:r>
              <a:rPr lang="ko-KR" altLang="en-US"/>
              <a:t>더 나아가 인간의 신경계와 운동에 관해서도 이와 비슷한 시각이 적용될 수 있다는 것 등을 발견하고 정보가 과학의 중요한 대상이 됨을 지적</a:t>
            </a:r>
            <a:endParaRPr lang="en-US" altLang="ko-KR"/>
          </a:p>
        </p:txBody>
      </p:sp>
    </p:spTree>
    <p:extLst>
      <p:ext uri="{BB962C8B-B14F-4D97-AF65-F5344CB8AC3E}">
        <p14:creationId xmlns:p14="http://schemas.microsoft.com/office/powerpoint/2010/main" val="2302956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정보에 관한 수학적 이론</a:t>
            </a:r>
            <a:endParaRPr lang="en-US" altLang="ko-KR"/>
          </a:p>
          <a:p>
            <a:pPr lvl="1">
              <a:tabLst>
                <a:tab pos="354965" algn="l"/>
              </a:tabLst>
            </a:pPr>
            <a:r>
              <a:rPr lang="ko-KR" altLang="en-US" dirty="0"/>
              <a:t>수학을 이용하여 구체적으로 정보이론을 체계화한 사람은 </a:t>
            </a:r>
            <a:r>
              <a:rPr lang="en-US" altLang="ko-KR" dirty="0"/>
              <a:t>Claude Shannon </a:t>
            </a:r>
          </a:p>
          <a:p>
            <a:pPr lvl="1">
              <a:tabLst>
                <a:tab pos="354965" algn="l"/>
              </a:tabLst>
            </a:pPr>
            <a:r>
              <a:rPr lang="en-US" altLang="ko-KR" dirty="0"/>
              <a:t>1948</a:t>
            </a:r>
            <a:r>
              <a:rPr lang="ko-KR" altLang="en-US" dirty="0"/>
              <a:t>년 논문 </a:t>
            </a:r>
            <a:r>
              <a:rPr lang="en-US" altLang="ko-KR" dirty="0"/>
              <a:t>《</a:t>
            </a:r>
            <a:r>
              <a:rPr lang="ko-KR" altLang="en-US" dirty="0"/>
              <a:t>통신의 수학적 이론 </a:t>
            </a:r>
            <a:r>
              <a:rPr lang="en-US" altLang="ko-KR" dirty="0"/>
              <a:t>: The Mathematica1 Theory of Communication》</a:t>
            </a:r>
            <a:r>
              <a:rPr lang="ko-KR" altLang="en-US" dirty="0"/>
              <a:t>을 벨전화연구소의 기관지에 발표하였는데 그 뛰어난 이론체계는 많은 각광을 받게 되었음</a:t>
            </a:r>
            <a:r>
              <a:rPr lang="en-US" altLang="ko-KR" dirty="0"/>
              <a:t>. </a:t>
            </a:r>
          </a:p>
          <a:p>
            <a:pPr lvl="1">
              <a:tabLst>
                <a:tab pos="354965" algn="l"/>
              </a:tabLst>
            </a:pPr>
            <a:r>
              <a:rPr lang="ko-KR" altLang="en-US" dirty="0" err="1"/>
              <a:t>섀넌</a:t>
            </a:r>
            <a:r>
              <a:rPr lang="ko-KR" altLang="en-US" dirty="0"/>
              <a:t> 자신은 전기통신공학이 전문이어서 전기통신을 추상화하여 정보이론으로 체계화하였지만 그 모델은 인간과 인간</a:t>
            </a:r>
            <a:r>
              <a:rPr lang="en-US" altLang="ko-KR" dirty="0"/>
              <a:t>, </a:t>
            </a:r>
            <a:r>
              <a:rPr lang="ko-KR" altLang="en-US" dirty="0"/>
              <a:t>인간과 기계</a:t>
            </a:r>
            <a:r>
              <a:rPr lang="en-US" altLang="ko-KR" dirty="0"/>
              <a:t>, </a:t>
            </a:r>
            <a:r>
              <a:rPr lang="ko-KR" altLang="en-US" dirty="0"/>
              <a:t>기계와 기계 등 모든 커뮤니케이션 과정에 적용될 수 있는 것이었음</a:t>
            </a:r>
            <a:r>
              <a:rPr lang="en-US" altLang="ko-KR" dirty="0"/>
              <a:t>.</a:t>
            </a:r>
          </a:p>
          <a:p>
            <a:pPr lvl="1">
              <a:tabLst>
                <a:tab pos="354965" algn="l"/>
              </a:tabLst>
            </a:pPr>
            <a:r>
              <a:rPr lang="en-US" altLang="ko-KR" dirty="0"/>
              <a:t> </a:t>
            </a:r>
            <a:r>
              <a:rPr lang="ko-KR" altLang="en-US" dirty="0"/>
              <a:t>그래서 실제로 전기통신공학뿐 </a:t>
            </a:r>
            <a:r>
              <a:rPr lang="ko-KR" altLang="en-US"/>
              <a:t>아니라 언어학 </a:t>
            </a:r>
            <a:r>
              <a:rPr lang="en-US" altLang="ko-KR"/>
              <a:t>· </a:t>
            </a:r>
            <a:r>
              <a:rPr lang="ko-KR" altLang="en-US"/>
              <a:t>사회학 </a:t>
            </a:r>
            <a:r>
              <a:rPr lang="en-US" altLang="ko-KR"/>
              <a:t>· </a:t>
            </a:r>
            <a:r>
              <a:rPr lang="ko-KR" altLang="en-US"/>
              <a:t>생물학 </a:t>
            </a:r>
            <a:r>
              <a:rPr lang="en-US" altLang="ko-KR"/>
              <a:t>· </a:t>
            </a:r>
            <a:r>
              <a:rPr lang="ko-KR" altLang="en-US"/>
              <a:t>의학 </a:t>
            </a:r>
            <a:r>
              <a:rPr lang="en-US" altLang="ko-KR"/>
              <a:t>· </a:t>
            </a:r>
            <a:r>
              <a:rPr lang="ko-KR" altLang="en-US"/>
              <a:t>경제학 </a:t>
            </a:r>
            <a:r>
              <a:rPr lang="ko-KR" altLang="en-US" dirty="0"/>
              <a:t>등 모든 학문 영역에 커다란 영향을 </a:t>
            </a:r>
            <a:r>
              <a:rPr lang="ko-KR" altLang="en-US"/>
              <a:t>미치고 있음</a:t>
            </a:r>
            <a:r>
              <a:rPr lang="en-US" altLang="ko-KR"/>
              <a:t> </a:t>
            </a:r>
            <a:endParaRPr lang="en-US" altLang="ko-KR" dirty="0"/>
          </a:p>
        </p:txBody>
      </p:sp>
    </p:spTree>
    <p:extLst>
      <p:ext uri="{BB962C8B-B14F-4D97-AF65-F5344CB8AC3E}">
        <p14:creationId xmlns:p14="http://schemas.microsoft.com/office/powerpoint/2010/main" val="3303282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dirty="0"/>
              <a:t>섀넌이 확립한 정보이론은 주로 정보를 운반하고 있는 기호의 확률적 성질에 </a:t>
            </a:r>
            <a:r>
              <a:rPr lang="ko-KR" altLang="en-US"/>
              <a:t>착안한 것</a:t>
            </a:r>
            <a:endParaRPr lang="en-US" altLang="ko-KR"/>
          </a:p>
          <a:p>
            <a:r>
              <a:rPr lang="ko-KR" altLang="en-US"/>
              <a:t>정보이론의 적용에 성공한 각 분야</a:t>
            </a:r>
            <a:endParaRPr lang="en-US" altLang="ko-KR"/>
          </a:p>
          <a:p>
            <a:pPr lvl="1"/>
            <a:r>
              <a:rPr lang="ko-KR" altLang="en-US"/>
              <a:t>신호이론 </a:t>
            </a:r>
            <a:r>
              <a:rPr lang="en-US" altLang="ko-KR"/>
              <a:t>· </a:t>
            </a:r>
            <a:r>
              <a:rPr lang="ko-KR" altLang="en-US"/>
              <a:t>패턴인식이론 </a:t>
            </a:r>
            <a:r>
              <a:rPr lang="en-US" altLang="ko-KR"/>
              <a:t>· </a:t>
            </a:r>
            <a:r>
              <a:rPr lang="ko-KR" altLang="en-US"/>
              <a:t>언어이론 </a:t>
            </a:r>
            <a:r>
              <a:rPr lang="en-US" altLang="ko-KR"/>
              <a:t>· </a:t>
            </a:r>
            <a:r>
              <a:rPr lang="ko-KR" altLang="en-US"/>
              <a:t>인공지능이론 등이 전개되었는데</a:t>
            </a:r>
            <a:r>
              <a:rPr lang="en-US" altLang="ko-KR"/>
              <a:t>, </a:t>
            </a:r>
            <a:r>
              <a:rPr lang="ko-KR" altLang="en-US"/>
              <a:t>특히 언어구조에 주목한 </a:t>
            </a:r>
            <a:r>
              <a:rPr lang="en-US" altLang="ko-KR"/>
              <a:t>N. </a:t>
            </a:r>
            <a:r>
              <a:rPr lang="ko-KR" altLang="en-US"/>
              <a:t>촘스키 등에 의해 언어이론이 체계화되었으며 그 외에 자연어처리 </a:t>
            </a:r>
            <a:r>
              <a:rPr lang="en-US" altLang="ko-KR"/>
              <a:t>(Natural Language Processing) </a:t>
            </a:r>
            <a:r>
              <a:rPr lang="ko-KR" altLang="en-US"/>
              <a:t>를 목적으로 하는 의미론도 제시</a:t>
            </a:r>
            <a:r>
              <a:rPr lang="en-US" altLang="ko-KR"/>
              <a:t>. </a:t>
            </a:r>
          </a:p>
          <a:p>
            <a:pPr lvl="1"/>
            <a:r>
              <a:rPr lang="ko-KR" altLang="en-US"/>
              <a:t>인공지능 </a:t>
            </a:r>
            <a:r>
              <a:rPr lang="en-US" altLang="ko-KR"/>
              <a:t>(Artificial Intelligence) </a:t>
            </a:r>
            <a:r>
              <a:rPr lang="ko-KR" altLang="en-US"/>
              <a:t>연구와의 관련에서는 학습기구 </a:t>
            </a:r>
            <a:r>
              <a:rPr lang="en-US" altLang="ko-KR"/>
              <a:t>· </a:t>
            </a:r>
            <a:r>
              <a:rPr lang="ko-KR" altLang="en-US"/>
              <a:t>추론기구 </a:t>
            </a:r>
            <a:r>
              <a:rPr lang="en-US" altLang="ko-KR"/>
              <a:t>· </a:t>
            </a:r>
            <a:r>
              <a:rPr lang="ko-KR" altLang="en-US"/>
              <a:t>지식구조 등을 체계화하는 데 중요한 역할을 하고 있음</a:t>
            </a:r>
            <a:r>
              <a:rPr lang="en-US" altLang="ko-KR"/>
              <a:t>. </a:t>
            </a:r>
          </a:p>
          <a:p>
            <a:pPr lvl="1"/>
            <a:r>
              <a:rPr lang="ko-KR" altLang="en-US"/>
              <a:t>또 로보트공학에서는 패턴인식 </a:t>
            </a:r>
            <a:r>
              <a:rPr lang="en-US" altLang="ko-KR"/>
              <a:t>(Pattern Recognition) </a:t>
            </a:r>
            <a:r>
              <a:rPr lang="ko-KR" altLang="en-US"/>
              <a:t>특히 화상분석</a:t>
            </a:r>
            <a:r>
              <a:rPr lang="en-US" altLang="ko-KR"/>
              <a:t>(</a:t>
            </a:r>
            <a:r>
              <a:rPr lang="ko-KR" altLang="en-US"/>
              <a:t>畵像分析</a:t>
            </a:r>
            <a:r>
              <a:rPr lang="en-US" altLang="ko-KR"/>
              <a:t>) </a:t>
            </a:r>
            <a:r>
              <a:rPr lang="ko-KR" altLang="en-US"/>
              <a:t>분야가 연구대상이 되는 등</a:t>
            </a:r>
            <a:r>
              <a:rPr lang="en-US" altLang="ko-KR"/>
              <a:t>, </a:t>
            </a:r>
            <a:r>
              <a:rPr lang="ko-KR" altLang="en-US"/>
              <a:t>넓은 의미에서의 정보이론은 정보과학 및 정보공학의 모든 기초분야를 포함하여 앞으로의 전개가 기대됨</a:t>
            </a:r>
            <a:endParaRPr lang="en-US" altLang="ko-KR" dirty="0"/>
          </a:p>
        </p:txBody>
      </p:sp>
    </p:spTree>
    <p:extLst>
      <p:ext uri="{BB962C8B-B14F-4D97-AF65-F5344CB8AC3E}">
        <p14:creationId xmlns:p14="http://schemas.microsoft.com/office/powerpoint/2010/main" val="3784407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여기에서 말하는 정보란</a:t>
            </a:r>
            <a:r>
              <a:rPr lang="en-US" altLang="ko-KR"/>
              <a:t>, </a:t>
            </a:r>
            <a:r>
              <a:rPr lang="ko-KR" altLang="en-US"/>
              <a:t>신문의 뉴스나 특종기사와 같은 정보가 아니라</a:t>
            </a:r>
            <a:r>
              <a:rPr lang="en-US" altLang="ko-KR"/>
              <a:t>, </a:t>
            </a:r>
            <a:r>
              <a:rPr lang="ko-KR" altLang="en-US"/>
              <a:t>문자 </a:t>
            </a:r>
            <a:r>
              <a:rPr lang="en-US" altLang="ko-KR"/>
              <a:t>·</a:t>
            </a:r>
            <a:r>
              <a:rPr lang="ko-KR" altLang="en-US"/>
              <a:t>음성 </a:t>
            </a:r>
            <a:r>
              <a:rPr lang="en-US" altLang="ko-KR"/>
              <a:t>·</a:t>
            </a:r>
            <a:r>
              <a:rPr lang="ko-KR" altLang="en-US"/>
              <a:t>화상</a:t>
            </a:r>
            <a:r>
              <a:rPr lang="en-US" altLang="ko-KR"/>
              <a:t>(</a:t>
            </a:r>
            <a:r>
              <a:rPr lang="ko-KR" altLang="en-US"/>
              <a:t>晝像</a:t>
            </a:r>
            <a:r>
              <a:rPr lang="en-US" altLang="ko-KR"/>
              <a:t>) </a:t>
            </a:r>
            <a:r>
              <a:rPr lang="ko-KR" altLang="en-US"/>
              <a:t>및 생체의 유전자 등 넓은 의미의 정보를 뜻함</a:t>
            </a:r>
            <a:r>
              <a:rPr lang="en-US" altLang="ko-KR"/>
              <a:t> </a:t>
            </a:r>
          </a:p>
          <a:p>
            <a:pPr lvl="1"/>
            <a:r>
              <a:rPr lang="ko-KR" altLang="en-US"/>
              <a:t>정보는 문자의 경우 종이와 잉크</a:t>
            </a:r>
            <a:r>
              <a:rPr lang="en-US" altLang="ko-KR"/>
              <a:t>, </a:t>
            </a:r>
            <a:r>
              <a:rPr lang="ko-KR" altLang="en-US"/>
              <a:t>음성의 경우 공기의 소밀파</a:t>
            </a:r>
            <a:r>
              <a:rPr lang="en-US" altLang="ko-KR"/>
              <a:t>(</a:t>
            </a:r>
            <a:r>
              <a:rPr lang="ko-KR" altLang="en-US"/>
              <a:t>疎密波</a:t>
            </a:r>
            <a:r>
              <a:rPr lang="en-US" altLang="ko-KR"/>
              <a:t>), </a:t>
            </a:r>
            <a:r>
              <a:rPr lang="ko-KR" altLang="en-US"/>
              <a:t>라디오 </a:t>
            </a:r>
            <a:r>
              <a:rPr lang="en-US" altLang="ko-KR"/>
              <a:t>·</a:t>
            </a:r>
            <a:r>
              <a:rPr lang="ko-KR" altLang="en-US"/>
              <a:t>텔레비전에서는 전파 등과 같이 그것을 표시하기 위하여 약간의 물질과</a:t>
            </a:r>
            <a:r>
              <a:rPr lang="en-US" altLang="ko-KR"/>
              <a:t>, </a:t>
            </a:r>
            <a:r>
              <a:rPr lang="ko-KR" altLang="en-US"/>
              <a:t>그것을 전달하기 위하여 에너지가 필요</a:t>
            </a:r>
            <a:r>
              <a:rPr lang="en-US" altLang="ko-KR"/>
              <a:t>. </a:t>
            </a:r>
          </a:p>
          <a:p>
            <a:pPr lvl="1"/>
            <a:r>
              <a:rPr lang="ko-KR" altLang="en-US"/>
              <a:t>그러나 그 작용은 물질이나 에너지와는 다른 추상적인 개념이며</a:t>
            </a:r>
            <a:r>
              <a:rPr lang="en-US" altLang="ko-KR"/>
              <a:t>, </a:t>
            </a:r>
            <a:r>
              <a:rPr lang="ko-KR" altLang="en-US"/>
              <a:t>어떤 의미에서는 물질이나 에너지를 제어하는 것으로도 생각할 수 있음</a:t>
            </a:r>
            <a:r>
              <a:rPr lang="en-US" altLang="ko-KR"/>
              <a:t>.</a:t>
            </a:r>
            <a:endParaRPr lang="en-US" altLang="ko-KR" dirty="0"/>
          </a:p>
        </p:txBody>
      </p:sp>
    </p:spTree>
    <p:extLst>
      <p:ext uri="{BB962C8B-B14F-4D97-AF65-F5344CB8AC3E}">
        <p14:creationId xmlns:p14="http://schemas.microsoft.com/office/powerpoint/2010/main" val="33350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여기에서 말하는 정보란</a:t>
            </a:r>
            <a:r>
              <a:rPr lang="en-US" altLang="ko-KR"/>
              <a:t>, </a:t>
            </a:r>
            <a:r>
              <a:rPr lang="ko-KR" altLang="en-US"/>
              <a:t>신문의 뉴스나 특종기사와 같은 정보가 아니라</a:t>
            </a:r>
            <a:r>
              <a:rPr lang="en-US" altLang="ko-KR"/>
              <a:t>, </a:t>
            </a:r>
            <a:r>
              <a:rPr lang="ko-KR" altLang="en-US"/>
              <a:t>문자 </a:t>
            </a:r>
            <a:r>
              <a:rPr lang="en-US" altLang="ko-KR"/>
              <a:t>·</a:t>
            </a:r>
            <a:r>
              <a:rPr lang="ko-KR" altLang="en-US"/>
              <a:t>음성 </a:t>
            </a:r>
            <a:r>
              <a:rPr lang="en-US" altLang="ko-KR"/>
              <a:t>·</a:t>
            </a:r>
            <a:r>
              <a:rPr lang="ko-KR" altLang="en-US"/>
              <a:t>화상</a:t>
            </a:r>
            <a:r>
              <a:rPr lang="en-US" altLang="ko-KR"/>
              <a:t>(</a:t>
            </a:r>
            <a:r>
              <a:rPr lang="ko-KR" altLang="en-US"/>
              <a:t>晝像</a:t>
            </a:r>
            <a:r>
              <a:rPr lang="en-US" altLang="ko-KR"/>
              <a:t>) </a:t>
            </a:r>
            <a:r>
              <a:rPr lang="ko-KR" altLang="en-US"/>
              <a:t>및 생체의 유전자 등 넓은 의미의 정보를 뜻함</a:t>
            </a:r>
            <a:r>
              <a:rPr lang="en-US" altLang="ko-KR"/>
              <a:t> </a:t>
            </a:r>
          </a:p>
          <a:p>
            <a:pPr lvl="1"/>
            <a:r>
              <a:rPr lang="ko-KR" altLang="en-US"/>
              <a:t>정보는 문자의 경우 종이와 잉크</a:t>
            </a:r>
            <a:r>
              <a:rPr lang="en-US" altLang="ko-KR"/>
              <a:t>, </a:t>
            </a:r>
            <a:r>
              <a:rPr lang="ko-KR" altLang="en-US"/>
              <a:t>음성의 경우 공기의 소밀파</a:t>
            </a:r>
            <a:r>
              <a:rPr lang="en-US" altLang="ko-KR"/>
              <a:t>(</a:t>
            </a:r>
            <a:r>
              <a:rPr lang="ko-KR" altLang="en-US"/>
              <a:t>疎密波</a:t>
            </a:r>
            <a:r>
              <a:rPr lang="en-US" altLang="ko-KR"/>
              <a:t>), </a:t>
            </a:r>
            <a:r>
              <a:rPr lang="ko-KR" altLang="en-US"/>
              <a:t>라디오 </a:t>
            </a:r>
            <a:r>
              <a:rPr lang="en-US" altLang="ko-KR"/>
              <a:t>·</a:t>
            </a:r>
            <a:r>
              <a:rPr lang="ko-KR" altLang="en-US"/>
              <a:t>텔레비전에서는 전파 등과 같이 그것을 표시하기 위하여 약간의 물질과</a:t>
            </a:r>
            <a:r>
              <a:rPr lang="en-US" altLang="ko-KR"/>
              <a:t>, </a:t>
            </a:r>
            <a:r>
              <a:rPr lang="ko-KR" altLang="en-US"/>
              <a:t>그것을 전달하기 위하여 에너지가 필요</a:t>
            </a:r>
            <a:r>
              <a:rPr lang="en-US" altLang="ko-KR"/>
              <a:t>. </a:t>
            </a:r>
          </a:p>
          <a:p>
            <a:pPr lvl="1"/>
            <a:r>
              <a:rPr lang="ko-KR" altLang="en-US"/>
              <a:t>그러나 그 작용은 물질이나 에너지와는 다른 추상적인 개념이며</a:t>
            </a:r>
            <a:r>
              <a:rPr lang="en-US" altLang="ko-KR"/>
              <a:t>, </a:t>
            </a:r>
            <a:r>
              <a:rPr lang="ko-KR" altLang="en-US"/>
              <a:t>어떤 의미에서는 물질이나 에너지를 제어하는 것으로도 생각할 수 있음</a:t>
            </a:r>
            <a:r>
              <a:rPr lang="en-US" altLang="ko-KR"/>
              <a:t>.</a:t>
            </a:r>
            <a:endParaRPr lang="en-US" altLang="ko-KR" dirty="0"/>
          </a:p>
        </p:txBody>
      </p:sp>
    </p:spTree>
    <p:extLst>
      <p:ext uri="{BB962C8B-B14F-4D97-AF65-F5344CB8AC3E}">
        <p14:creationId xmlns:p14="http://schemas.microsoft.com/office/powerpoint/2010/main" val="954175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샤논 </a:t>
            </a:r>
            <a:r>
              <a:rPr lang="en-US" altLang="ko-KR"/>
              <a:t>-</a:t>
            </a:r>
            <a:r>
              <a:rPr lang="ko-KR" altLang="en-US"/>
              <a:t> </a:t>
            </a:r>
            <a:r>
              <a:rPr lang="en-US" altLang="ko-KR"/>
              <a:t>1948</a:t>
            </a:r>
            <a:r>
              <a:rPr lang="ko-KR" altLang="en-US"/>
              <a:t>년 </a:t>
            </a:r>
            <a:r>
              <a:rPr lang="en-US" altLang="ko-KR"/>
              <a:t>"</a:t>
            </a:r>
            <a:r>
              <a:rPr lang="ko-KR" altLang="en-US"/>
              <a:t>통신의 수학적 이론</a:t>
            </a:r>
            <a:r>
              <a:rPr lang="en-US" altLang="ko-KR"/>
              <a:t>"(A Mathematical Theory of Communication)</a:t>
            </a:r>
          </a:p>
          <a:p>
            <a:pPr lvl="1"/>
            <a:r>
              <a:rPr lang="ko-KR" altLang="en-US"/>
              <a:t>전화</a:t>
            </a:r>
            <a:r>
              <a:rPr lang="en-US" altLang="ko-KR"/>
              <a:t>,</a:t>
            </a:r>
            <a:r>
              <a:rPr lang="ko-KR" altLang="en-US"/>
              <a:t>전보</a:t>
            </a:r>
            <a:r>
              <a:rPr lang="en-US" altLang="ko-KR"/>
              <a:t>,</a:t>
            </a:r>
            <a:r>
              <a:rPr lang="ko-KR" altLang="en-US"/>
              <a:t>라디오 등에서 통신상의 잡음의 문제를 해결하기 위한 이론적 기초로써 이 문제를 연구</a:t>
            </a:r>
            <a:r>
              <a:rPr lang="en-US" altLang="ko-KR"/>
              <a:t>.</a:t>
            </a:r>
          </a:p>
          <a:p>
            <a:pPr lvl="1"/>
            <a:r>
              <a:rPr lang="ko-KR" altLang="en-US"/>
              <a:t>이것은 </a:t>
            </a:r>
            <a:r>
              <a:rPr lang="en-US" altLang="ko-KR"/>
              <a:t>2</a:t>
            </a:r>
            <a:r>
              <a:rPr lang="ko-KR" altLang="en-US"/>
              <a:t>차세계대전 동안 암호해독에 종사했던 그의 경력이 큰 도움이 되었음</a:t>
            </a:r>
            <a:endParaRPr lang="en-US" altLang="ko-KR"/>
          </a:p>
          <a:p>
            <a:pPr lvl="1"/>
            <a:r>
              <a:rPr lang="ko-KR" altLang="en-US"/>
              <a:t>이 논문은 정보를 수량적으로 다루는 방법을 고찰하여 </a:t>
            </a:r>
            <a:r>
              <a:rPr lang="en-US" altLang="ko-KR"/>
              <a:t>"</a:t>
            </a:r>
            <a:r>
              <a:rPr lang="ko-KR" altLang="en-US"/>
              <a:t>정보량</a:t>
            </a:r>
            <a:r>
              <a:rPr lang="en-US" altLang="ko-KR"/>
              <a:t>"(information content)</a:t>
            </a:r>
            <a:r>
              <a:rPr lang="ko-KR" altLang="en-US"/>
              <a:t>의 정의를 세우고 이것을 통해 통신의 효율화를 비롯한 정보전달의 여러 가지 문제를 해결할 수 있는 이론적 기초를 제공</a:t>
            </a:r>
            <a:endParaRPr lang="en-US" altLang="ko-KR" dirty="0"/>
          </a:p>
        </p:txBody>
      </p:sp>
    </p:spTree>
    <p:extLst>
      <p:ext uri="{BB962C8B-B14F-4D97-AF65-F5344CB8AC3E}">
        <p14:creationId xmlns:p14="http://schemas.microsoft.com/office/powerpoint/2010/main" val="1087832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샤논 </a:t>
            </a:r>
            <a:r>
              <a:rPr lang="en-US" altLang="ko-KR"/>
              <a:t>-</a:t>
            </a:r>
            <a:r>
              <a:rPr lang="ko-KR" altLang="en-US"/>
              <a:t> </a:t>
            </a:r>
            <a:r>
              <a:rPr lang="en-US" altLang="ko-KR"/>
              <a:t>1948</a:t>
            </a:r>
            <a:r>
              <a:rPr lang="ko-KR" altLang="en-US"/>
              <a:t>년 </a:t>
            </a:r>
            <a:r>
              <a:rPr lang="en-US" altLang="ko-KR"/>
              <a:t>"</a:t>
            </a:r>
            <a:r>
              <a:rPr lang="ko-KR" altLang="en-US"/>
              <a:t>통신의 수학적 이론</a:t>
            </a:r>
            <a:r>
              <a:rPr lang="en-US" altLang="ko-KR"/>
              <a:t>"(A Mathematical Theory of Communication)</a:t>
            </a:r>
          </a:p>
          <a:p>
            <a:pPr lvl="1"/>
            <a:r>
              <a:rPr lang="ko-KR" altLang="en-US"/>
              <a:t>샤논은 정보단위로서 </a:t>
            </a:r>
            <a:r>
              <a:rPr lang="en-US" altLang="ko-KR"/>
              <a:t>2</a:t>
            </a:r>
            <a:r>
              <a:rPr lang="ko-KR" altLang="en-US"/>
              <a:t>진법 또는 비트를 택함</a:t>
            </a:r>
            <a:r>
              <a:rPr lang="en-US" altLang="ko-KR"/>
              <a:t>.</a:t>
            </a:r>
          </a:p>
          <a:p>
            <a:pPr lvl="1"/>
            <a:r>
              <a:rPr lang="ko-KR" altLang="en-US"/>
              <a:t>비트는 갤런</a:t>
            </a:r>
            <a:r>
              <a:rPr lang="en-US" altLang="ko-KR"/>
              <a:t>,</a:t>
            </a:r>
            <a:r>
              <a:rPr lang="ko-KR" altLang="en-US"/>
              <a:t>온스</a:t>
            </a:r>
            <a:r>
              <a:rPr lang="en-US" altLang="ko-KR"/>
              <a:t>,</a:t>
            </a:r>
            <a:r>
              <a:rPr lang="ko-KR" altLang="en-US"/>
              <a:t>인치가 각 부피</a:t>
            </a:r>
            <a:r>
              <a:rPr lang="en-US" altLang="ko-KR"/>
              <a:t>,</a:t>
            </a:r>
            <a:r>
              <a:rPr lang="ko-KR" altLang="en-US"/>
              <a:t>무게</a:t>
            </a:r>
            <a:r>
              <a:rPr lang="en-US" altLang="ko-KR"/>
              <a:t>,</a:t>
            </a:r>
            <a:r>
              <a:rPr lang="ko-KR" altLang="en-US"/>
              <a:t>길이의 측도인 것처럼 정보량의 측도</a:t>
            </a:r>
            <a:r>
              <a:rPr lang="en-US" altLang="ko-KR"/>
              <a:t>.</a:t>
            </a:r>
          </a:p>
          <a:p>
            <a:pPr lvl="1"/>
            <a:r>
              <a:rPr lang="en-US" altLang="ko-KR"/>
              <a:t>1</a:t>
            </a:r>
            <a:r>
              <a:rPr lang="ko-KR" altLang="en-US"/>
              <a:t>비트는 </a:t>
            </a:r>
            <a:r>
              <a:rPr lang="en-US" altLang="ko-KR"/>
              <a:t>2</a:t>
            </a:r>
            <a:r>
              <a:rPr lang="ko-KR" altLang="en-US"/>
              <a:t>가지의 똑같은 확률을 가진 메시지 가운데 하나의 선택</a:t>
            </a:r>
            <a:r>
              <a:rPr lang="en-US" altLang="ko-KR"/>
              <a:t>.</a:t>
            </a:r>
          </a:p>
          <a:p>
            <a:pPr lvl="2"/>
            <a:r>
              <a:rPr lang="en-US" altLang="ko-KR"/>
              <a:t>"</a:t>
            </a:r>
            <a:r>
              <a:rPr lang="ko-KR" altLang="en-US"/>
              <a:t>그것이 이것이냐</a:t>
            </a:r>
            <a:r>
              <a:rPr lang="en-US" altLang="ko-KR"/>
              <a:t>?"</a:t>
            </a:r>
            <a:r>
              <a:rPr lang="ko-KR" altLang="en-US"/>
              <a:t>는 질문에 대해 </a:t>
            </a:r>
            <a:r>
              <a:rPr lang="en-US" altLang="ko-KR"/>
              <a:t>"</a:t>
            </a:r>
            <a:r>
              <a:rPr lang="ko-KR" altLang="en-US"/>
              <a:t>예</a:t>
            </a:r>
            <a:r>
              <a:rPr lang="en-US" altLang="ko-KR"/>
              <a:t>" </a:t>
            </a:r>
            <a:r>
              <a:rPr lang="ko-KR" altLang="en-US"/>
              <a:t>또는 </a:t>
            </a:r>
            <a:r>
              <a:rPr lang="en-US" altLang="ko-KR"/>
              <a:t>"</a:t>
            </a:r>
            <a:r>
              <a:rPr lang="ko-KR" altLang="en-US"/>
              <a:t>아니오</a:t>
            </a:r>
            <a:r>
              <a:rPr lang="en-US" altLang="ko-KR"/>
              <a:t>"</a:t>
            </a:r>
            <a:r>
              <a:rPr lang="ko-KR" altLang="en-US"/>
              <a:t>의 답이 가능</a:t>
            </a:r>
            <a:endParaRPr lang="en-US" altLang="ko-KR"/>
          </a:p>
          <a:p>
            <a:pPr lvl="2"/>
            <a:r>
              <a:rPr lang="en-US" altLang="ko-KR"/>
              <a:t>"</a:t>
            </a:r>
            <a:r>
              <a:rPr lang="ko-KR" altLang="en-US"/>
              <a:t>예</a:t>
            </a:r>
            <a:r>
              <a:rPr lang="en-US" altLang="ko-KR"/>
              <a:t>"</a:t>
            </a:r>
            <a:r>
              <a:rPr lang="ko-KR" altLang="en-US"/>
              <a:t>는 메시지를 받은 사람의 마음속에 있는 모든 불확실성을 제거해주는데 왜냐하면 그는 가능한 두 선택지 가운데 어느 하나가 답이라는 것을 알고 있기 때문</a:t>
            </a:r>
            <a:endParaRPr lang="en-US" altLang="ko-KR"/>
          </a:p>
          <a:p>
            <a:pPr lvl="2"/>
            <a:r>
              <a:rPr lang="en-US" altLang="ko-KR"/>
              <a:t>"</a:t>
            </a:r>
            <a:r>
              <a:rPr lang="ko-KR" altLang="en-US"/>
              <a:t>아니오</a:t>
            </a:r>
            <a:r>
              <a:rPr lang="en-US" altLang="ko-KR"/>
              <a:t>"</a:t>
            </a:r>
            <a:r>
              <a:rPr lang="ko-KR" altLang="en-US"/>
              <a:t>라는 답도 모든 불확실성을 제거해주는데 답이 첫 번째 것이 아니라 두 번째 것이라는 것을 알 수 있기 때문</a:t>
            </a:r>
            <a:endParaRPr lang="en-US" altLang="ko-KR" dirty="0"/>
          </a:p>
        </p:txBody>
      </p:sp>
    </p:spTree>
    <p:extLst>
      <p:ext uri="{BB962C8B-B14F-4D97-AF65-F5344CB8AC3E}">
        <p14:creationId xmlns:p14="http://schemas.microsoft.com/office/powerpoint/2010/main" val="2388676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fontScale="70000" lnSpcReduction="20000"/>
          </a:bodyPr>
          <a:lstStyle/>
          <a:p>
            <a:r>
              <a:rPr lang="ko-KR" altLang="en-US"/>
              <a:t>일반적으로 어떤 사상의 확률을 </a:t>
            </a:r>
            <a:r>
              <a:rPr lang="en-US" altLang="ko-KR"/>
              <a:t>p</a:t>
            </a:r>
            <a:r>
              <a:rPr lang="ko-KR" altLang="en-US"/>
              <a:t>라고 했을 때 이 </a:t>
            </a:r>
            <a:r>
              <a:rPr lang="en-US" altLang="ko-KR"/>
              <a:t>n</a:t>
            </a:r>
            <a:r>
              <a:rPr lang="ko-KR" altLang="en-US"/>
              <a:t>을 확률을 사용해서 표현하면 다음과 같다</a:t>
            </a:r>
            <a:r>
              <a:rPr lang="en-US" altLang="ko-KR"/>
              <a:t>. </a:t>
            </a:r>
          </a:p>
          <a:p>
            <a:endParaRPr lang="en-US" altLang="ko-KR"/>
          </a:p>
          <a:p>
            <a:r>
              <a:rPr lang="en-US" altLang="ko-KR"/>
              <a:t>  n = -log2P </a:t>
            </a:r>
          </a:p>
          <a:p>
            <a:endParaRPr lang="en-US" altLang="ko-KR"/>
          </a:p>
          <a:p>
            <a:r>
              <a:rPr lang="ko-KR" altLang="en-US"/>
              <a:t>이 식을 사용해서 다음의 경우 정보량을 구함</a:t>
            </a:r>
            <a:r>
              <a:rPr lang="en-US" altLang="ko-KR"/>
              <a:t>.</a:t>
            </a:r>
          </a:p>
          <a:p>
            <a:endParaRPr lang="en-US" altLang="ko-KR"/>
          </a:p>
          <a:p>
            <a:r>
              <a:rPr lang="ko-KR" altLang="en-US"/>
              <a:t>주사위를 던져서 짝수의 눈이 나타날 사상을 </a:t>
            </a:r>
            <a:r>
              <a:rPr lang="en-US" altLang="ko-KR"/>
              <a:t>E1, 2</a:t>
            </a:r>
            <a:r>
              <a:rPr lang="ko-KR" altLang="en-US"/>
              <a:t>의 눈이 나타날 사상을</a:t>
            </a:r>
            <a:r>
              <a:rPr lang="en-US" altLang="ko-KR"/>
              <a:t>E2, </a:t>
            </a:r>
            <a:r>
              <a:rPr lang="ko-KR" altLang="en-US"/>
              <a:t>어느 것이 나타날지 알 수 없다는 사상을 </a:t>
            </a:r>
            <a:r>
              <a:rPr lang="en-US" altLang="ko-KR"/>
              <a:t>E3</a:t>
            </a:r>
            <a:r>
              <a:rPr lang="ko-KR" altLang="en-US"/>
              <a:t>라 할 때 각 사상의 정보량은 얼마일까</a:t>
            </a:r>
            <a:r>
              <a:rPr lang="en-US" altLang="ko-KR"/>
              <a:t>? </a:t>
            </a:r>
          </a:p>
          <a:p>
            <a:endParaRPr lang="en-US" altLang="ko-KR"/>
          </a:p>
          <a:p>
            <a:r>
              <a:rPr lang="ko-KR" altLang="en-US"/>
              <a:t>짝수의 눈의 경우 확률 </a:t>
            </a:r>
            <a:r>
              <a:rPr lang="en-US" altLang="ko-KR"/>
              <a:t>P(E1)</a:t>
            </a:r>
            <a:r>
              <a:rPr lang="ko-KR" altLang="en-US"/>
              <a:t>은 </a:t>
            </a:r>
            <a:r>
              <a:rPr lang="en-US" altLang="ko-KR"/>
              <a:t>1/2</a:t>
            </a:r>
            <a:r>
              <a:rPr lang="ko-KR" altLang="en-US"/>
              <a:t>이고 그것의 정보량 </a:t>
            </a:r>
            <a:r>
              <a:rPr lang="en-US" altLang="ko-KR"/>
              <a:t>n</a:t>
            </a:r>
            <a:r>
              <a:rPr lang="ko-KR" altLang="en-US"/>
              <a:t>은 </a:t>
            </a:r>
            <a:r>
              <a:rPr lang="en-US" altLang="ko-KR"/>
              <a:t>-log</a:t>
            </a:r>
            <a:r>
              <a:rPr lang="en-US" altLang="ko-KR" baseline="-25000"/>
              <a:t>2</a:t>
            </a:r>
            <a:r>
              <a:rPr lang="en-US" altLang="ko-KR"/>
              <a:t>1/2=1 </a:t>
            </a:r>
            <a:r>
              <a:rPr lang="ko-KR" altLang="en-US"/>
              <a:t>즉 </a:t>
            </a:r>
            <a:r>
              <a:rPr lang="en-US" altLang="ko-KR"/>
              <a:t>1</a:t>
            </a:r>
            <a:r>
              <a:rPr lang="ko-KR" altLang="en-US"/>
              <a:t>비트 </a:t>
            </a:r>
            <a:r>
              <a:rPr lang="en-US" altLang="ko-KR"/>
              <a:t>.</a:t>
            </a:r>
          </a:p>
          <a:p>
            <a:r>
              <a:rPr lang="ko-KR" altLang="en-US"/>
              <a:t>눈이 </a:t>
            </a:r>
            <a:r>
              <a:rPr lang="en-US" altLang="ko-KR"/>
              <a:t>2</a:t>
            </a:r>
            <a:r>
              <a:rPr lang="ko-KR" altLang="en-US"/>
              <a:t>가 나올 확률 </a:t>
            </a:r>
            <a:r>
              <a:rPr lang="en-US" altLang="ko-KR"/>
              <a:t>P(E2)</a:t>
            </a:r>
            <a:r>
              <a:rPr lang="ko-KR" altLang="en-US"/>
              <a:t>은 </a:t>
            </a:r>
            <a:r>
              <a:rPr lang="en-US" altLang="ko-KR"/>
              <a:t>1/6</a:t>
            </a:r>
            <a:r>
              <a:rPr lang="ko-KR" altLang="en-US"/>
              <a:t>이고 그것의 정보량 </a:t>
            </a:r>
            <a:r>
              <a:rPr lang="en-US" altLang="ko-KR"/>
              <a:t>n</a:t>
            </a:r>
            <a:r>
              <a:rPr lang="ko-KR" altLang="en-US"/>
              <a:t>은 </a:t>
            </a:r>
            <a:r>
              <a:rPr lang="en-US" altLang="ko-KR"/>
              <a:t>-log</a:t>
            </a:r>
            <a:r>
              <a:rPr lang="en-US" altLang="ko-KR" baseline="-25000"/>
              <a:t>2</a:t>
            </a:r>
            <a:r>
              <a:rPr lang="en-US" altLang="ko-KR"/>
              <a:t>1/6=2.584962..</a:t>
            </a:r>
            <a:r>
              <a:rPr lang="ko-KR" altLang="en-US"/>
              <a:t>비트</a:t>
            </a:r>
            <a:r>
              <a:rPr lang="en-US" altLang="ko-KR"/>
              <a:t>.</a:t>
            </a:r>
          </a:p>
          <a:p>
            <a:r>
              <a:rPr lang="ko-KR" altLang="en-US"/>
              <a:t>주사위 눈이 어느것인지 알수 없다는 것은 주사위 눈이 </a:t>
            </a:r>
            <a:r>
              <a:rPr lang="en-US" altLang="ko-KR"/>
              <a:t>1,2,3,4,5,6 </a:t>
            </a:r>
            <a:r>
              <a:rPr lang="ko-KR" altLang="en-US"/>
              <a:t>중 어느것일 것이라는 것이므로 그것의 확률</a:t>
            </a:r>
            <a:r>
              <a:rPr lang="en-US" altLang="ko-KR"/>
              <a:t>P(E3)=1</a:t>
            </a:r>
            <a:r>
              <a:rPr lang="ko-KR" altLang="en-US"/>
              <a:t>이다</a:t>
            </a:r>
            <a:r>
              <a:rPr lang="en-US" altLang="ko-KR"/>
              <a:t>. </a:t>
            </a:r>
            <a:r>
              <a:rPr lang="ko-KR" altLang="en-US"/>
              <a:t>그러므로 그것의 정보량 </a:t>
            </a:r>
            <a:r>
              <a:rPr lang="en-US" altLang="ko-KR"/>
              <a:t>n</a:t>
            </a:r>
            <a:r>
              <a:rPr lang="ko-KR" altLang="en-US"/>
              <a:t>은 </a:t>
            </a:r>
            <a:r>
              <a:rPr lang="en-US" altLang="ko-KR"/>
              <a:t>-log</a:t>
            </a:r>
            <a:r>
              <a:rPr lang="en-US" altLang="ko-KR" baseline="-25000"/>
              <a:t>2</a:t>
            </a:r>
            <a:r>
              <a:rPr lang="en-US" altLang="ko-KR"/>
              <a:t>1,</a:t>
            </a:r>
            <a:r>
              <a:rPr lang="ko-KR" altLang="en-US"/>
              <a:t>즉 </a:t>
            </a:r>
            <a:r>
              <a:rPr lang="en-US" altLang="ko-KR"/>
              <a:t>0</a:t>
            </a:r>
            <a:r>
              <a:rPr lang="ko-KR" altLang="en-US"/>
              <a:t>이다</a:t>
            </a:r>
            <a:r>
              <a:rPr lang="en-US" altLang="ko-KR"/>
              <a:t>.</a:t>
            </a:r>
            <a:endParaRPr lang="en-US" altLang="ko-KR" dirty="0"/>
          </a:p>
        </p:txBody>
      </p:sp>
    </p:spTree>
    <p:extLst>
      <p:ext uri="{BB962C8B-B14F-4D97-AF65-F5344CB8AC3E}">
        <p14:creationId xmlns:p14="http://schemas.microsoft.com/office/powerpoint/2010/main" val="540807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fontScale="77500" lnSpcReduction="20000"/>
          </a:bodyPr>
          <a:lstStyle/>
          <a:p>
            <a:r>
              <a:rPr lang="ko-KR" altLang="en-US"/>
              <a:t>눈이 </a:t>
            </a:r>
            <a:r>
              <a:rPr lang="en-US" altLang="ko-KR"/>
              <a:t>2</a:t>
            </a:r>
            <a:r>
              <a:rPr lang="ko-KR" altLang="en-US"/>
              <a:t>가 나올 정보량은 </a:t>
            </a:r>
            <a:r>
              <a:rPr lang="en-US" altLang="ko-KR"/>
              <a:t>2.584962..</a:t>
            </a:r>
            <a:r>
              <a:rPr lang="ko-KR" altLang="en-US"/>
              <a:t>비트라는 것은 무엇을 의미하는 것일까</a:t>
            </a:r>
            <a:r>
              <a:rPr lang="en-US" altLang="ko-KR"/>
              <a:t>?</a:t>
            </a:r>
          </a:p>
          <a:p>
            <a:r>
              <a:rPr lang="ko-KR" altLang="en-US"/>
              <a:t>그것을 확정짓기 위해 최대 </a:t>
            </a:r>
            <a:r>
              <a:rPr lang="en-US" altLang="ko-KR"/>
              <a:t>3</a:t>
            </a:r>
            <a:r>
              <a:rPr lang="ko-KR" altLang="en-US"/>
              <a:t>회의 질문이 필요하다는 것</a:t>
            </a:r>
            <a:r>
              <a:rPr lang="en-US" altLang="ko-KR"/>
              <a:t>.</a:t>
            </a:r>
          </a:p>
          <a:p>
            <a:pPr lvl="1"/>
            <a:r>
              <a:rPr lang="en-US" altLang="ko-KR"/>
              <a:t>(</a:t>
            </a:r>
            <a:r>
              <a:rPr lang="ko-KR" altLang="en-US"/>
              <a:t>운이 좋다면 </a:t>
            </a:r>
            <a:r>
              <a:rPr lang="en-US" altLang="ko-KR"/>
              <a:t>2</a:t>
            </a:r>
            <a:r>
              <a:rPr lang="ko-KR" altLang="en-US"/>
              <a:t>회로 확정될 수 있다</a:t>
            </a:r>
            <a:r>
              <a:rPr lang="en-US" altLang="ko-KR"/>
              <a:t>) </a:t>
            </a:r>
          </a:p>
          <a:p>
            <a:r>
              <a:rPr lang="ko-KR" altLang="en-US"/>
              <a:t>즉 </a:t>
            </a:r>
            <a:r>
              <a:rPr lang="en-US" altLang="ko-KR"/>
              <a:t>6</a:t>
            </a:r>
            <a:r>
              <a:rPr lang="ko-KR" altLang="en-US"/>
              <a:t>개의 눈을 임의로 두 무더기로 나누고 이것이냐고 물음</a:t>
            </a:r>
            <a:r>
              <a:rPr lang="en-US" altLang="ko-KR"/>
              <a:t>.</a:t>
            </a:r>
          </a:p>
          <a:p>
            <a:r>
              <a:rPr lang="ko-KR" altLang="en-US"/>
              <a:t>만일 아니라면 나머지 무더기 </a:t>
            </a:r>
            <a:r>
              <a:rPr lang="en-US" altLang="ko-KR"/>
              <a:t>3</a:t>
            </a:r>
            <a:r>
              <a:rPr lang="ko-KR" altLang="en-US"/>
              <a:t>개중에 하나인 셈</a:t>
            </a:r>
            <a:r>
              <a:rPr lang="en-US" altLang="ko-KR"/>
              <a:t>.</a:t>
            </a:r>
          </a:p>
          <a:p>
            <a:r>
              <a:rPr lang="ko-KR" altLang="en-US"/>
              <a:t>이것을 다시 둘로 나누는데 하나는 </a:t>
            </a:r>
            <a:r>
              <a:rPr lang="en-US" altLang="ko-KR"/>
              <a:t>2</a:t>
            </a:r>
            <a:r>
              <a:rPr lang="ko-KR" altLang="en-US"/>
              <a:t>개이고 다른 하나는 </a:t>
            </a:r>
            <a:r>
              <a:rPr lang="en-US" altLang="ko-KR"/>
              <a:t>1</a:t>
            </a:r>
            <a:r>
              <a:rPr lang="ko-KR" altLang="en-US"/>
              <a:t>개</a:t>
            </a:r>
            <a:r>
              <a:rPr lang="en-US" altLang="ko-KR"/>
              <a:t>.</a:t>
            </a:r>
          </a:p>
          <a:p>
            <a:r>
              <a:rPr lang="en-US" altLang="ko-KR"/>
              <a:t>2</a:t>
            </a:r>
            <a:r>
              <a:rPr lang="ko-KR" altLang="en-US"/>
              <a:t>개인 것을 지적하면서 이것이냐고 물음</a:t>
            </a:r>
            <a:r>
              <a:rPr lang="en-US" altLang="ko-KR"/>
              <a:t>.</a:t>
            </a:r>
          </a:p>
          <a:p>
            <a:r>
              <a:rPr lang="ko-KR" altLang="en-US"/>
              <a:t>만일 아니오라면 나머지 </a:t>
            </a:r>
            <a:r>
              <a:rPr lang="en-US" altLang="ko-KR"/>
              <a:t>1</a:t>
            </a:r>
            <a:r>
              <a:rPr lang="ko-KR" altLang="en-US"/>
              <a:t>개가 찾고 있는 그것으로 확정</a:t>
            </a:r>
            <a:r>
              <a:rPr lang="en-US" altLang="ko-KR"/>
              <a:t>.</a:t>
            </a:r>
          </a:p>
          <a:p>
            <a:r>
              <a:rPr lang="en-US" altLang="ko-KR"/>
              <a:t>2</a:t>
            </a:r>
            <a:r>
              <a:rPr lang="ko-KR" altLang="en-US"/>
              <a:t>회 질문으로 완료됨으로 </a:t>
            </a:r>
            <a:r>
              <a:rPr lang="en-US" altLang="ko-KR"/>
              <a:t>2</a:t>
            </a:r>
            <a:r>
              <a:rPr lang="ko-KR" altLang="en-US"/>
              <a:t>비트</a:t>
            </a:r>
            <a:r>
              <a:rPr lang="en-US" altLang="ko-KR"/>
              <a:t>.</a:t>
            </a:r>
          </a:p>
          <a:p>
            <a:r>
              <a:rPr lang="ko-KR" altLang="en-US"/>
              <a:t>만일 예라면 또 한번의 질문이 필요함으로 </a:t>
            </a:r>
            <a:r>
              <a:rPr lang="en-US" altLang="ko-KR"/>
              <a:t>3</a:t>
            </a:r>
            <a:r>
              <a:rPr lang="ko-KR" altLang="en-US"/>
              <a:t>비트가 됨</a:t>
            </a:r>
            <a:r>
              <a:rPr lang="en-US" altLang="ko-KR"/>
              <a:t>.</a:t>
            </a:r>
          </a:p>
          <a:p>
            <a:r>
              <a:rPr lang="ko-KR" altLang="en-US"/>
              <a:t>그러므로 </a:t>
            </a:r>
            <a:r>
              <a:rPr lang="en-US" altLang="ko-KR"/>
              <a:t>2</a:t>
            </a:r>
            <a:r>
              <a:rPr lang="ko-KR" altLang="en-US"/>
              <a:t>비트와 </a:t>
            </a:r>
            <a:r>
              <a:rPr lang="en-US" altLang="ko-KR"/>
              <a:t>3</a:t>
            </a:r>
            <a:r>
              <a:rPr lang="ko-KR" altLang="en-US"/>
              <a:t>비트 사이의 중간에 있는 값인 </a:t>
            </a:r>
            <a:r>
              <a:rPr lang="en-US" altLang="ko-KR"/>
              <a:t>2.58..</a:t>
            </a:r>
            <a:r>
              <a:rPr lang="ko-KR" altLang="en-US"/>
              <a:t>비트가 그것의 정보량</a:t>
            </a:r>
            <a:r>
              <a:rPr lang="en-US" altLang="ko-KR"/>
              <a:t>.</a:t>
            </a:r>
          </a:p>
          <a:p>
            <a:r>
              <a:rPr lang="ko-KR" altLang="en-US"/>
              <a:t>이것을 통해 분명해지는 것처럼 </a:t>
            </a:r>
            <a:r>
              <a:rPr lang="ko-KR" altLang="en-US">
                <a:solidFill>
                  <a:srgbClr val="FF0000"/>
                </a:solidFill>
              </a:rPr>
              <a:t>정보량이란 그 사상에 대해 모르는 정도에 대한 양</a:t>
            </a:r>
            <a:r>
              <a:rPr lang="ko-KR" altLang="en-US"/>
              <a:t>이라고 할 수 있음</a:t>
            </a:r>
            <a:r>
              <a:rPr lang="en-US" altLang="ko-KR"/>
              <a:t>.</a:t>
            </a:r>
          </a:p>
        </p:txBody>
      </p:sp>
    </p:spTree>
    <p:extLst>
      <p:ext uri="{BB962C8B-B14F-4D97-AF65-F5344CB8AC3E}">
        <p14:creationId xmlns:p14="http://schemas.microsoft.com/office/powerpoint/2010/main" val="2537537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fontScale="70000" lnSpcReduction="20000"/>
          </a:bodyPr>
          <a:lstStyle/>
          <a:p>
            <a:r>
              <a:rPr lang="ko-KR" altLang="en-US"/>
              <a:t>지금까지 각 사상이 동일한 확률로서 발생한다고 가정</a:t>
            </a:r>
            <a:r>
              <a:rPr lang="en-US" altLang="ko-KR"/>
              <a:t>.</a:t>
            </a:r>
          </a:p>
          <a:p>
            <a:r>
              <a:rPr lang="ko-KR" altLang="en-US"/>
              <a:t>붉은 공과 흰공이 각 </a:t>
            </a:r>
            <a:r>
              <a:rPr lang="en-US" altLang="ko-KR"/>
              <a:t>1</a:t>
            </a:r>
            <a:r>
              <a:rPr lang="ko-KR" altLang="en-US"/>
              <a:t>개씩 있을 때 그것의 정보량은 </a:t>
            </a:r>
            <a:r>
              <a:rPr lang="en-US" altLang="ko-KR"/>
              <a:t>1</a:t>
            </a:r>
            <a:r>
              <a:rPr lang="ko-KR" altLang="en-US"/>
              <a:t>비트</a:t>
            </a:r>
            <a:r>
              <a:rPr lang="en-US" altLang="ko-KR"/>
              <a:t>.</a:t>
            </a:r>
          </a:p>
          <a:p>
            <a:r>
              <a:rPr lang="ko-KR" altLang="en-US"/>
              <a:t>그러나 </a:t>
            </a:r>
            <a:r>
              <a:rPr lang="en-US" altLang="ko-KR"/>
              <a:t>8</a:t>
            </a:r>
            <a:r>
              <a:rPr lang="ko-KR" altLang="en-US"/>
              <a:t>개의 붉은 공과 </a:t>
            </a:r>
            <a:r>
              <a:rPr lang="en-US" altLang="ko-KR"/>
              <a:t>2</a:t>
            </a:r>
            <a:r>
              <a:rPr lang="ko-KR" altLang="en-US"/>
              <a:t>개의 흰공이 한 상자에 들어 있을 때 그것의 정보량은 몇 비트인가</a:t>
            </a:r>
            <a:r>
              <a:rPr lang="en-US" altLang="ko-KR"/>
              <a:t>?</a:t>
            </a:r>
          </a:p>
          <a:p>
            <a:r>
              <a:rPr lang="en-US" altLang="ko-KR"/>
              <a:t>1</a:t>
            </a:r>
            <a:r>
              <a:rPr lang="ko-KR" altLang="en-US"/>
              <a:t>비트라고 할 수 없는데 붉은공과 흰공의 확률이 다르기 때문</a:t>
            </a:r>
            <a:r>
              <a:rPr lang="en-US" altLang="ko-KR"/>
              <a:t>.</a:t>
            </a:r>
          </a:p>
          <a:p>
            <a:r>
              <a:rPr lang="ko-KR" altLang="en-US"/>
              <a:t>이 때는 </a:t>
            </a:r>
            <a:r>
              <a:rPr lang="ko-KR" altLang="en-US">
                <a:solidFill>
                  <a:srgbClr val="FF0000"/>
                </a:solidFill>
              </a:rPr>
              <a:t>각 사상의 정보량을 평균함으로써 </a:t>
            </a:r>
            <a:r>
              <a:rPr lang="ko-KR" altLang="en-US"/>
              <a:t>그 계의 정보량을 얻을 수 있음</a:t>
            </a:r>
            <a:r>
              <a:rPr lang="en-US" altLang="ko-KR"/>
              <a:t>.</a:t>
            </a:r>
          </a:p>
          <a:p>
            <a:r>
              <a:rPr lang="ko-KR" altLang="en-US"/>
              <a:t>이것은 다음식으로 표현</a:t>
            </a:r>
            <a:r>
              <a:rPr lang="en-US" altLang="ko-KR"/>
              <a:t>. </a:t>
            </a:r>
          </a:p>
          <a:p>
            <a:endParaRPr lang="en-US" altLang="ko-KR"/>
          </a:p>
          <a:p>
            <a:r>
              <a:rPr lang="en-US" altLang="ko-KR" dirty="0"/>
              <a:t>n =  -</a:t>
            </a:r>
            <a:r>
              <a:rPr lang="en-US" altLang="ko-KR" dirty="0" err="1"/>
              <a:t>P</a:t>
            </a:r>
            <a:r>
              <a:rPr lang="en-US" altLang="ko-KR" baseline="-25000" dirty="0" err="1"/>
              <a:t>1</a:t>
            </a:r>
            <a:r>
              <a:rPr lang="en-US" altLang="ko-KR" dirty="0" err="1"/>
              <a:t>log</a:t>
            </a:r>
            <a:r>
              <a:rPr lang="en-US" altLang="ko-KR" sz="2900" baseline="-25000" dirty="0" err="1"/>
              <a:t>2</a:t>
            </a:r>
            <a:r>
              <a:rPr lang="en-US" altLang="ko-KR" dirty="0" err="1"/>
              <a:t>P</a:t>
            </a:r>
            <a:r>
              <a:rPr lang="en-US" altLang="ko-KR" sz="2900" baseline="-25000" dirty="0" err="1"/>
              <a:t>1</a:t>
            </a:r>
            <a:r>
              <a:rPr lang="en-US" altLang="ko-KR" dirty="0"/>
              <a:t> - </a:t>
            </a:r>
            <a:r>
              <a:rPr lang="en-US" altLang="ko-KR" dirty="0" err="1"/>
              <a:t>P</a:t>
            </a:r>
            <a:r>
              <a:rPr lang="en-US" altLang="ko-KR" sz="2900" baseline="-25000" dirty="0" err="1"/>
              <a:t>2</a:t>
            </a:r>
            <a:r>
              <a:rPr lang="en-US" altLang="ko-KR" dirty="0" err="1"/>
              <a:t>log</a:t>
            </a:r>
            <a:r>
              <a:rPr lang="en-US" altLang="ko-KR" sz="2900" baseline="-25000" dirty="0" err="1"/>
              <a:t>2</a:t>
            </a:r>
            <a:r>
              <a:rPr lang="en-US" altLang="ko-KR" dirty="0" err="1"/>
              <a:t>P</a:t>
            </a:r>
            <a:r>
              <a:rPr lang="en-US" altLang="ko-KR" sz="2900" baseline="-25000" dirty="0" err="1"/>
              <a:t>2</a:t>
            </a:r>
            <a:r>
              <a:rPr lang="en-US" altLang="ko-KR" dirty="0"/>
              <a:t> </a:t>
            </a:r>
          </a:p>
          <a:p>
            <a:endParaRPr lang="en-US" altLang="ko-KR" dirty="0"/>
          </a:p>
          <a:p>
            <a:r>
              <a:rPr lang="en-US" altLang="ko-KR" dirty="0"/>
              <a:t>10</a:t>
            </a:r>
            <a:r>
              <a:rPr lang="ko-KR" altLang="en-US" dirty="0"/>
              <a:t>개 가운데 </a:t>
            </a:r>
            <a:r>
              <a:rPr lang="en-US" altLang="ko-KR" dirty="0"/>
              <a:t>8</a:t>
            </a:r>
            <a:r>
              <a:rPr lang="ko-KR" altLang="en-US" dirty="0"/>
              <a:t>과 </a:t>
            </a:r>
            <a:r>
              <a:rPr lang="en-US" altLang="ko-KR" dirty="0"/>
              <a:t>2</a:t>
            </a:r>
            <a:r>
              <a:rPr lang="ko-KR" altLang="en-US" dirty="0"/>
              <a:t>의 확률은 각각 </a:t>
            </a:r>
            <a:r>
              <a:rPr lang="en-US" altLang="ko-KR" err="1"/>
              <a:t>P</a:t>
            </a:r>
            <a:r>
              <a:rPr lang="en-US" altLang="ko-KR" sz="2900" baseline="-25000" err="1"/>
              <a:t>1</a:t>
            </a:r>
            <a:r>
              <a:rPr lang="en-US" altLang="ko-KR"/>
              <a:t>=8/</a:t>
            </a:r>
            <a:r>
              <a:rPr lang="en-US" altLang="ko-KR" err="1"/>
              <a:t>10</a:t>
            </a:r>
            <a:r>
              <a:rPr lang="en-US" altLang="ko-KR"/>
              <a:t>.</a:t>
            </a:r>
            <a:r>
              <a:rPr lang="ko-KR" altLang="en-US"/>
              <a:t>  </a:t>
            </a:r>
            <a:r>
              <a:rPr lang="en-US" altLang="ko-KR"/>
              <a:t>P</a:t>
            </a:r>
            <a:r>
              <a:rPr lang="en-US" altLang="ko-KR" sz="2900" baseline="-25000"/>
              <a:t>2</a:t>
            </a:r>
            <a:r>
              <a:rPr lang="en-US" altLang="ko-KR"/>
              <a:t>=2/10</a:t>
            </a:r>
            <a:r>
              <a:rPr lang="ko-KR" altLang="en-US" dirty="0"/>
              <a:t>이므로 정보량은 다음과 같다</a:t>
            </a:r>
            <a:r>
              <a:rPr lang="en-US" altLang="ko-KR" dirty="0"/>
              <a:t>. </a:t>
            </a:r>
          </a:p>
          <a:p>
            <a:pPr lvl="1"/>
            <a:r>
              <a:rPr lang="en-US" altLang="ko-KR"/>
              <a:t>-</a:t>
            </a:r>
            <a:r>
              <a:rPr lang="en-US" altLang="ko-KR" dirty="0"/>
              <a:t>4/</a:t>
            </a:r>
            <a:r>
              <a:rPr lang="en-US" altLang="ko-KR" dirty="0" err="1"/>
              <a:t>5log</a:t>
            </a:r>
            <a:r>
              <a:rPr lang="en-US" altLang="ko-KR" sz="2500" baseline="-25000" dirty="0" err="1"/>
              <a:t>2</a:t>
            </a:r>
            <a:r>
              <a:rPr lang="en-US" altLang="ko-KR" dirty="0"/>
              <a:t>(4/5)-1/</a:t>
            </a:r>
            <a:r>
              <a:rPr lang="en-US" altLang="ko-KR" dirty="0" err="1"/>
              <a:t>5log</a:t>
            </a:r>
            <a:r>
              <a:rPr lang="en-US" altLang="ko-KR" sz="2500" baseline="-25000" dirty="0" err="1"/>
              <a:t>2</a:t>
            </a:r>
            <a:r>
              <a:rPr lang="en-US" altLang="ko-KR" dirty="0"/>
              <a:t>(1/5)=0.32....</a:t>
            </a:r>
            <a:r>
              <a:rPr lang="ko-KR" altLang="en-US" dirty="0"/>
              <a:t>비트가 되어 </a:t>
            </a:r>
            <a:r>
              <a:rPr lang="ko-KR" altLang="en-US" dirty="0" err="1"/>
              <a:t>등확률일</a:t>
            </a:r>
            <a:r>
              <a:rPr lang="ko-KR" altLang="en-US" dirty="0"/>
              <a:t> 경우 보다 </a:t>
            </a:r>
            <a:r>
              <a:rPr lang="en-US" altLang="ko-KR" dirty="0"/>
              <a:t>"</a:t>
            </a:r>
            <a:r>
              <a:rPr lang="ko-KR" altLang="en-US" dirty="0"/>
              <a:t>정보량이 적다</a:t>
            </a:r>
            <a:r>
              <a:rPr lang="en-US" altLang="ko-KR"/>
              <a:t>." </a:t>
            </a:r>
          </a:p>
          <a:p>
            <a:r>
              <a:rPr lang="ko-KR" altLang="en-US"/>
              <a:t>이 </a:t>
            </a:r>
            <a:r>
              <a:rPr lang="ko-KR" altLang="en-US" dirty="0"/>
              <a:t>말의 의미를 오해하지 말아야 하는데 이것은 그만큼 모르는 정도 즉 엔트로피가 </a:t>
            </a:r>
            <a:r>
              <a:rPr lang="ko-KR" altLang="en-US"/>
              <a:t>적다는 것</a:t>
            </a:r>
            <a:endParaRPr lang="en-US" altLang="ko-KR" dirty="0"/>
          </a:p>
        </p:txBody>
      </p:sp>
    </p:spTree>
    <p:extLst>
      <p:ext uri="{BB962C8B-B14F-4D97-AF65-F5344CB8AC3E}">
        <p14:creationId xmlns:p14="http://schemas.microsoft.com/office/powerpoint/2010/main" val="2161143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sp>
        <p:nvSpPr>
          <p:cNvPr id="3" name="내용 개체 틀 2"/>
          <p:cNvSpPr>
            <a:spLocks noGrp="1"/>
          </p:cNvSpPr>
          <p:nvPr>
            <p:ph idx="1"/>
          </p:nvPr>
        </p:nvSpPr>
        <p:spPr/>
        <p:txBody>
          <a:bodyPr>
            <a:normAutofit fontScale="92500" lnSpcReduction="10000"/>
          </a:bodyPr>
          <a:lstStyle/>
          <a:p>
            <a:pPr>
              <a:lnSpc>
                <a:spcPct val="150000"/>
              </a:lnSpc>
            </a:pPr>
            <a:r>
              <a:rPr lang="ko-KR" altLang="en-US"/>
              <a:t>전체 데이터를 대표하는 루트 노드에서 시작해 알고리증믄 목적 범주로 가장 예측 가능한 속성을 선택함</a:t>
            </a:r>
            <a:endParaRPr lang="en-US" altLang="ko-KR"/>
          </a:p>
          <a:p>
            <a:pPr>
              <a:lnSpc>
                <a:spcPct val="150000"/>
              </a:lnSpc>
            </a:pPr>
            <a:r>
              <a:rPr lang="ko-KR" altLang="en-US"/>
              <a:t>관찰치들은 이 속성으로 그룹을 구분함</a:t>
            </a:r>
            <a:endParaRPr lang="en-US" altLang="ko-KR"/>
          </a:p>
          <a:p>
            <a:pPr>
              <a:lnSpc>
                <a:spcPct val="150000"/>
              </a:lnSpc>
            </a:pPr>
            <a:r>
              <a:rPr lang="ko-KR" altLang="en-US"/>
              <a:t>알고리즘은 멈춤 조건에 이를 대까지 매번 가장 최적의 후보 속성 노드에서 나누어 적봉하기를 계속함</a:t>
            </a:r>
            <a:endParaRPr lang="en-US" altLang="ko-KR"/>
          </a:p>
          <a:p>
            <a:pPr>
              <a:lnSpc>
                <a:spcPct val="150000"/>
              </a:lnSpc>
            </a:pPr>
            <a:r>
              <a:rPr lang="ko-KR" altLang="en-US"/>
              <a:t>각 노드는 다음을 확인함</a:t>
            </a:r>
            <a:endParaRPr lang="en-US" altLang="ko-KR"/>
          </a:p>
          <a:p>
            <a:pPr lvl="1">
              <a:lnSpc>
                <a:spcPct val="150000"/>
              </a:lnSpc>
            </a:pPr>
            <a:r>
              <a:rPr lang="ko-KR" altLang="en-US"/>
              <a:t>모든</a:t>
            </a:r>
            <a:r>
              <a:rPr lang="en-US" altLang="ko-KR"/>
              <a:t>(</a:t>
            </a:r>
            <a:r>
              <a:rPr lang="ko-KR" altLang="en-US"/>
              <a:t>거의 모두</a:t>
            </a:r>
            <a:r>
              <a:rPr lang="en-US" altLang="ko-KR"/>
              <a:t>) </a:t>
            </a:r>
            <a:r>
              <a:rPr lang="ko-KR" altLang="en-US"/>
              <a:t>관찰치가 같은 범주</a:t>
            </a:r>
            <a:endParaRPr lang="en-US" altLang="ko-KR"/>
          </a:p>
          <a:p>
            <a:pPr lvl="1">
              <a:lnSpc>
                <a:spcPct val="150000"/>
              </a:lnSpc>
            </a:pPr>
            <a:r>
              <a:rPr lang="ko-KR" altLang="en-US"/>
              <a:t>관찰치 간 구별할 속성이 남아 있지 않음</a:t>
            </a:r>
            <a:endParaRPr lang="en-US" altLang="ko-KR"/>
          </a:p>
          <a:p>
            <a:pPr lvl="1">
              <a:lnSpc>
                <a:spcPct val="150000"/>
              </a:lnSpc>
            </a:pPr>
            <a:r>
              <a:rPr lang="ko-KR" altLang="en-US"/>
              <a:t>미리 정의한 크기 범위에 트리가 도달</a:t>
            </a:r>
            <a:endParaRPr lang="en-US" altLang="ko-KR"/>
          </a:p>
        </p:txBody>
      </p:sp>
    </p:spTree>
    <p:extLst>
      <p:ext uri="{BB962C8B-B14F-4D97-AF65-F5344CB8AC3E}">
        <p14:creationId xmlns:p14="http://schemas.microsoft.com/office/powerpoint/2010/main" val="1861022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이것의 의미를 분명히 하기 위해서 다음의 예를 봄</a:t>
            </a:r>
            <a:endParaRPr lang="en-US" altLang="ko-KR"/>
          </a:p>
          <a:p>
            <a:r>
              <a:rPr lang="ko-KR" altLang="en-US"/>
              <a:t>영어에서 각 알파벳</a:t>
            </a:r>
            <a:r>
              <a:rPr lang="en-US" altLang="ko-KR"/>
              <a:t>(</a:t>
            </a:r>
            <a:r>
              <a:rPr lang="ko-KR" altLang="en-US"/>
              <a:t>공백포함</a:t>
            </a:r>
            <a:r>
              <a:rPr lang="en-US" altLang="ko-KR"/>
              <a:t>)</a:t>
            </a:r>
            <a:r>
              <a:rPr lang="ko-KR" altLang="en-US"/>
              <a:t>은 단어에서 동일한 확률로 발생하는 것이 아님</a:t>
            </a:r>
            <a:r>
              <a:rPr lang="en-US" altLang="ko-KR"/>
              <a:t>.</a:t>
            </a:r>
          </a:p>
          <a:p>
            <a:r>
              <a:rPr lang="ko-KR" altLang="en-US"/>
              <a:t>영어사전을 보면 </a:t>
            </a:r>
            <a:r>
              <a:rPr lang="en-US" altLang="ko-KR"/>
              <a:t>e</a:t>
            </a:r>
            <a:r>
              <a:rPr lang="ko-KR" altLang="en-US"/>
              <a:t>가 발생빈도가 가장 높고</a:t>
            </a:r>
            <a:r>
              <a:rPr lang="en-US" altLang="ko-KR"/>
              <a:t>,z</a:t>
            </a:r>
            <a:r>
              <a:rPr lang="ko-KR" altLang="en-US"/>
              <a:t>가 빈도가 가장 낮음</a:t>
            </a:r>
            <a:r>
              <a:rPr lang="en-US" altLang="ko-KR"/>
              <a:t>. </a:t>
            </a:r>
            <a:endParaRPr lang="en-US" altLang="ko-KR" dirty="0"/>
          </a:p>
        </p:txBody>
      </p:sp>
    </p:spTree>
    <p:extLst>
      <p:ext uri="{BB962C8B-B14F-4D97-AF65-F5344CB8AC3E}">
        <p14:creationId xmlns:p14="http://schemas.microsoft.com/office/powerpoint/2010/main" val="2077589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이것의 의미를 분명히 하기 위해서 다음의 예를 봄</a:t>
            </a:r>
            <a:endParaRPr lang="en-US" altLang="ko-KR"/>
          </a:p>
          <a:p>
            <a:r>
              <a:rPr lang="ko-KR" altLang="en-US"/>
              <a:t>영어에서 각 알파벳</a:t>
            </a:r>
            <a:r>
              <a:rPr lang="en-US" altLang="ko-KR"/>
              <a:t>(</a:t>
            </a:r>
            <a:r>
              <a:rPr lang="ko-KR" altLang="en-US"/>
              <a:t>공백포함</a:t>
            </a:r>
            <a:r>
              <a:rPr lang="en-US" altLang="ko-KR"/>
              <a:t>)</a:t>
            </a:r>
            <a:r>
              <a:rPr lang="ko-KR" altLang="en-US"/>
              <a:t>은 단어에서 동일한 확률로 발생하는 것이 아님</a:t>
            </a:r>
            <a:r>
              <a:rPr lang="en-US" altLang="ko-KR"/>
              <a:t>.</a:t>
            </a:r>
          </a:p>
          <a:p>
            <a:r>
              <a:rPr lang="ko-KR" altLang="en-US"/>
              <a:t>영어사전을 보면 </a:t>
            </a:r>
            <a:r>
              <a:rPr lang="en-US" altLang="ko-KR"/>
              <a:t>e</a:t>
            </a:r>
            <a:r>
              <a:rPr lang="ko-KR" altLang="en-US"/>
              <a:t>가 발생빈도가 가장 높고</a:t>
            </a:r>
            <a:r>
              <a:rPr lang="en-US" altLang="ko-KR"/>
              <a:t>,z</a:t>
            </a:r>
            <a:r>
              <a:rPr lang="ko-KR" altLang="en-US"/>
              <a:t>가 빈도가 가장 낮음</a:t>
            </a:r>
            <a:r>
              <a:rPr lang="en-US" altLang="ko-KR"/>
              <a:t>. </a:t>
            </a:r>
          </a:p>
        </p:txBody>
      </p:sp>
      <p:graphicFrame>
        <p:nvGraphicFramePr>
          <p:cNvPr id="3" name="표 2"/>
          <p:cNvGraphicFramePr>
            <a:graphicFrameLocks noGrp="1"/>
          </p:cNvGraphicFramePr>
          <p:nvPr>
            <p:extLst/>
          </p:nvPr>
        </p:nvGraphicFramePr>
        <p:xfrm>
          <a:off x="4137290" y="3833436"/>
          <a:ext cx="3917420" cy="2771550"/>
        </p:xfrm>
        <a:graphic>
          <a:graphicData uri="http://schemas.openxmlformats.org/drawingml/2006/table">
            <a:tbl>
              <a:tblPr/>
              <a:tblGrid>
                <a:gridCol w="979355">
                  <a:extLst>
                    <a:ext uri="{9D8B030D-6E8A-4147-A177-3AD203B41FA5}">
                      <a16:colId xmlns:a16="http://schemas.microsoft.com/office/drawing/2014/main" val="20000"/>
                    </a:ext>
                  </a:extLst>
                </a:gridCol>
                <a:gridCol w="979355">
                  <a:extLst>
                    <a:ext uri="{9D8B030D-6E8A-4147-A177-3AD203B41FA5}">
                      <a16:colId xmlns:a16="http://schemas.microsoft.com/office/drawing/2014/main" val="20001"/>
                    </a:ext>
                  </a:extLst>
                </a:gridCol>
                <a:gridCol w="979355">
                  <a:extLst>
                    <a:ext uri="{9D8B030D-6E8A-4147-A177-3AD203B41FA5}">
                      <a16:colId xmlns:a16="http://schemas.microsoft.com/office/drawing/2014/main" val="20002"/>
                    </a:ext>
                  </a:extLst>
                </a:gridCol>
                <a:gridCol w="979355">
                  <a:extLst>
                    <a:ext uri="{9D8B030D-6E8A-4147-A177-3AD203B41FA5}">
                      <a16:colId xmlns:a16="http://schemas.microsoft.com/office/drawing/2014/main" val="20003"/>
                    </a:ext>
                  </a:extLst>
                </a:gridCol>
              </a:tblGrid>
              <a:tr h="113608">
                <a:tc>
                  <a:txBody>
                    <a:bodyPr/>
                    <a:lstStyle/>
                    <a:p>
                      <a:pPr algn="ctr"/>
                      <a:r>
                        <a:rPr lang="ko-KR" altLang="en-US" sz="900" b="1">
                          <a:effectLst/>
                        </a:rPr>
                        <a:t>문자</a:t>
                      </a:r>
                      <a:endParaRPr lang="ko-KR" altLang="en-US" sz="900">
                        <a:effectLst/>
                      </a:endParaRPr>
                    </a:p>
                  </a:txBody>
                  <a:tcPr marL="47610" marR="47610" marT="23805" marB="23805" anchor="ctr">
                    <a:lnL>
                      <a:noFill/>
                    </a:lnL>
                    <a:lnR>
                      <a:noFill/>
                    </a:lnR>
                    <a:lnT>
                      <a:noFill/>
                    </a:lnT>
                    <a:lnB>
                      <a:noFill/>
                    </a:lnB>
                  </a:tcPr>
                </a:tc>
                <a:tc>
                  <a:txBody>
                    <a:bodyPr/>
                    <a:lstStyle/>
                    <a:p>
                      <a:pPr algn="ctr"/>
                      <a:r>
                        <a:rPr lang="ko-KR" altLang="en-US" sz="900" b="1">
                          <a:effectLst/>
                        </a:rPr>
                        <a:t>발생확률</a:t>
                      </a:r>
                      <a:endParaRPr lang="ko-KR" altLang="en-US" sz="900">
                        <a:effectLst/>
                      </a:endParaRPr>
                    </a:p>
                  </a:txBody>
                  <a:tcPr marL="47610" marR="47610" marT="23805" marB="23805" anchor="ctr">
                    <a:lnL>
                      <a:noFill/>
                    </a:lnL>
                    <a:lnR>
                      <a:noFill/>
                    </a:lnR>
                    <a:lnT>
                      <a:noFill/>
                    </a:lnT>
                    <a:lnB>
                      <a:noFill/>
                    </a:lnB>
                  </a:tcPr>
                </a:tc>
                <a:tc>
                  <a:txBody>
                    <a:bodyPr/>
                    <a:lstStyle/>
                    <a:p>
                      <a:pPr algn="ctr"/>
                      <a:r>
                        <a:rPr lang="ko-KR" altLang="en-US" sz="900" b="1">
                          <a:effectLst/>
                        </a:rPr>
                        <a:t>문자</a:t>
                      </a:r>
                      <a:endParaRPr lang="ko-KR" altLang="en-US" sz="900">
                        <a:effectLst/>
                      </a:endParaRPr>
                    </a:p>
                  </a:txBody>
                  <a:tcPr marL="47610" marR="47610" marT="23805" marB="23805" anchor="ctr">
                    <a:lnL>
                      <a:noFill/>
                    </a:lnL>
                    <a:lnR>
                      <a:noFill/>
                    </a:lnR>
                    <a:lnT>
                      <a:noFill/>
                    </a:lnT>
                    <a:lnB>
                      <a:noFill/>
                    </a:lnB>
                  </a:tcPr>
                </a:tc>
                <a:tc>
                  <a:txBody>
                    <a:bodyPr/>
                    <a:lstStyle/>
                    <a:p>
                      <a:pPr algn="ctr"/>
                      <a:r>
                        <a:rPr lang="ko-KR" altLang="en-US" sz="900" b="1">
                          <a:effectLst/>
                        </a:rPr>
                        <a:t>발생확률</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0"/>
                  </a:ext>
                </a:extLst>
              </a:tr>
              <a:tr h="113608">
                <a:tc>
                  <a:txBody>
                    <a:bodyPr/>
                    <a:lstStyle/>
                    <a:p>
                      <a:pPr algn="ctr"/>
                      <a:r>
                        <a:rPr lang="ko-KR" altLang="en-US" sz="900" b="1">
                          <a:effectLst/>
                        </a:rPr>
                        <a:t>공백</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0.1859</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N</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0.0574</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1"/>
                  </a:ext>
                </a:extLst>
              </a:tr>
              <a:tr h="113608">
                <a:tc>
                  <a:txBody>
                    <a:bodyPr/>
                    <a:lstStyle/>
                    <a:p>
                      <a:pPr algn="ctr"/>
                      <a:r>
                        <a:rPr lang="en-US" sz="900" b="1">
                          <a:effectLst/>
                        </a:rPr>
                        <a:t>A</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0.0642</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O</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0.0632</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2"/>
                  </a:ext>
                </a:extLst>
              </a:tr>
              <a:tr h="113608">
                <a:tc>
                  <a:txBody>
                    <a:bodyPr/>
                    <a:lstStyle/>
                    <a:p>
                      <a:pPr algn="ctr"/>
                      <a:r>
                        <a:rPr lang="en-US" sz="900" b="1">
                          <a:effectLst/>
                        </a:rPr>
                        <a:t>B</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0.0127</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P</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0.0152</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3"/>
                  </a:ext>
                </a:extLst>
              </a:tr>
              <a:tr h="113608">
                <a:tc>
                  <a:txBody>
                    <a:bodyPr/>
                    <a:lstStyle/>
                    <a:p>
                      <a:pPr algn="ctr"/>
                      <a:r>
                        <a:rPr lang="en-US" sz="900" b="1">
                          <a:effectLst/>
                        </a:rPr>
                        <a:t>C</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0.0128</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Q</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0.0008</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4"/>
                  </a:ext>
                </a:extLst>
              </a:tr>
              <a:tr h="113608">
                <a:tc>
                  <a:txBody>
                    <a:bodyPr/>
                    <a:lstStyle/>
                    <a:p>
                      <a:pPr algn="ctr"/>
                      <a:r>
                        <a:rPr lang="en-US" sz="900" b="1">
                          <a:effectLst/>
                        </a:rPr>
                        <a:t>D</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0.0317</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R</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0.0484</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5"/>
                  </a:ext>
                </a:extLst>
              </a:tr>
              <a:tr h="113608">
                <a:tc>
                  <a:txBody>
                    <a:bodyPr/>
                    <a:lstStyle/>
                    <a:p>
                      <a:pPr algn="ctr"/>
                      <a:r>
                        <a:rPr lang="en-US" sz="900" b="1">
                          <a:effectLst/>
                        </a:rPr>
                        <a:t>E</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0.1031</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S</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0.0514</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6"/>
                  </a:ext>
                </a:extLst>
              </a:tr>
              <a:tr h="113608">
                <a:tc>
                  <a:txBody>
                    <a:bodyPr/>
                    <a:lstStyle/>
                    <a:p>
                      <a:pPr algn="ctr"/>
                      <a:r>
                        <a:rPr lang="en-US" sz="900" b="1">
                          <a:effectLst/>
                        </a:rPr>
                        <a:t>F</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0.0208</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T</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0.0796</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7"/>
                  </a:ext>
                </a:extLst>
              </a:tr>
              <a:tr h="113608">
                <a:tc>
                  <a:txBody>
                    <a:bodyPr/>
                    <a:lstStyle/>
                    <a:p>
                      <a:pPr algn="ctr"/>
                      <a:r>
                        <a:rPr lang="en-US" sz="900" b="1">
                          <a:effectLst/>
                        </a:rPr>
                        <a:t>G</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0.0152</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U</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0.0228</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8"/>
                  </a:ext>
                </a:extLst>
              </a:tr>
              <a:tr h="113608">
                <a:tc>
                  <a:txBody>
                    <a:bodyPr/>
                    <a:lstStyle/>
                    <a:p>
                      <a:pPr algn="ctr"/>
                      <a:r>
                        <a:rPr lang="en-US" sz="900" b="1">
                          <a:effectLst/>
                        </a:rPr>
                        <a:t>H</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0.0467</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V</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0.0083</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9"/>
                  </a:ext>
                </a:extLst>
              </a:tr>
              <a:tr h="113608">
                <a:tc>
                  <a:txBody>
                    <a:bodyPr/>
                    <a:lstStyle/>
                    <a:p>
                      <a:pPr algn="ctr"/>
                      <a:r>
                        <a:rPr lang="en-US" sz="900" b="1">
                          <a:effectLst/>
                        </a:rPr>
                        <a:t>I</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0.0575</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W</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0.0175</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10"/>
                  </a:ext>
                </a:extLst>
              </a:tr>
              <a:tr h="113608">
                <a:tc>
                  <a:txBody>
                    <a:bodyPr/>
                    <a:lstStyle/>
                    <a:p>
                      <a:pPr algn="ctr"/>
                      <a:r>
                        <a:rPr lang="en-US" sz="900" b="1">
                          <a:effectLst/>
                        </a:rPr>
                        <a:t>J</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0.0008</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X</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0.0013</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11"/>
                  </a:ext>
                </a:extLst>
              </a:tr>
              <a:tr h="113608">
                <a:tc>
                  <a:txBody>
                    <a:bodyPr/>
                    <a:lstStyle/>
                    <a:p>
                      <a:pPr algn="ctr"/>
                      <a:r>
                        <a:rPr lang="en-US" sz="900" b="1">
                          <a:effectLst/>
                        </a:rPr>
                        <a:t>K</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0.0049</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Y</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0.0164</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12"/>
                  </a:ext>
                </a:extLst>
              </a:tr>
              <a:tr h="113608">
                <a:tc>
                  <a:txBody>
                    <a:bodyPr/>
                    <a:lstStyle/>
                    <a:p>
                      <a:pPr algn="ctr"/>
                      <a:r>
                        <a:rPr lang="en-US" sz="900" b="1">
                          <a:effectLst/>
                        </a:rPr>
                        <a:t>L</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0.0321</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Z</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0.0005</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13"/>
                  </a:ext>
                </a:extLst>
              </a:tr>
              <a:tr h="113608">
                <a:tc>
                  <a:txBody>
                    <a:bodyPr/>
                    <a:lstStyle/>
                    <a:p>
                      <a:pPr algn="ctr"/>
                      <a:r>
                        <a:rPr lang="en-US" sz="900" b="1">
                          <a:effectLst/>
                        </a:rPr>
                        <a:t>M</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0.0198</a:t>
                      </a:r>
                      <a:endParaRPr lang="ko-KR" altLang="en-US" sz="900">
                        <a:effectLst/>
                      </a:endParaRPr>
                    </a:p>
                  </a:txBody>
                  <a:tcPr marL="47610" marR="47610" marT="23805" marB="23805" anchor="ctr">
                    <a:lnL>
                      <a:noFill/>
                    </a:lnL>
                    <a:lnR>
                      <a:noFill/>
                    </a:lnR>
                    <a:lnT>
                      <a:noFill/>
                    </a:lnT>
                    <a:lnB>
                      <a:noFill/>
                    </a:lnB>
                  </a:tcPr>
                </a:tc>
                <a:tc>
                  <a:txBody>
                    <a:bodyPr/>
                    <a:lstStyle/>
                    <a:p>
                      <a:pPr algn="ctr"/>
                      <a:r>
                        <a:rPr lang="ko-KR" altLang="en-US" sz="900" b="1">
                          <a:effectLst/>
                        </a:rPr>
                        <a:t> </a:t>
                      </a:r>
                      <a:endParaRPr lang="ko-KR" altLang="en-US" sz="900">
                        <a:effectLst/>
                      </a:endParaRPr>
                    </a:p>
                  </a:txBody>
                  <a:tcPr marL="47610" marR="47610" marT="23805" marB="23805" anchor="ctr">
                    <a:lnL>
                      <a:noFill/>
                    </a:lnL>
                    <a:lnR>
                      <a:noFill/>
                    </a:lnR>
                    <a:lnT>
                      <a:noFill/>
                    </a:lnT>
                    <a:lnB>
                      <a:noFill/>
                    </a:lnB>
                  </a:tcPr>
                </a:tc>
                <a:tc>
                  <a:txBody>
                    <a:bodyPr/>
                    <a:lstStyle/>
                    <a:p>
                      <a:pPr algn="ctr"/>
                      <a:r>
                        <a:rPr lang="ko-KR" altLang="en-US" sz="900" b="1">
                          <a:effectLst/>
                        </a:rPr>
                        <a:t> </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720262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각 알파벳의 발생빈도가  나와 있는데 이것을 이용해서 알파벳의 정보량을 구해봄</a:t>
            </a:r>
            <a:r>
              <a:rPr lang="en-US" altLang="ko-KR"/>
              <a:t>. </a:t>
            </a:r>
          </a:p>
          <a:p>
            <a:r>
              <a:rPr lang="en-US" altLang="ko-KR"/>
              <a:t>n = -0.0819 log0.0819 -0.0642 log0.0642 - .....        -0.0005 log0.0005 = 4.08</a:t>
            </a:r>
            <a:r>
              <a:rPr lang="ko-KR" altLang="en-US"/>
              <a:t>비트</a:t>
            </a:r>
            <a:r>
              <a:rPr lang="en-US" altLang="ko-KR"/>
              <a:t>. </a:t>
            </a:r>
          </a:p>
          <a:p>
            <a:r>
              <a:rPr lang="ko-KR" altLang="en-US"/>
              <a:t>수식으로 표현하면 다음과 같음</a:t>
            </a:r>
            <a:endParaRPr lang="en-US" altLang="ko-KR" dirty="0"/>
          </a:p>
        </p:txBody>
      </p:sp>
      <p:graphicFrame>
        <p:nvGraphicFramePr>
          <p:cNvPr id="3" name="표 2"/>
          <p:cNvGraphicFramePr>
            <a:graphicFrameLocks noGrp="1"/>
          </p:cNvGraphicFramePr>
          <p:nvPr>
            <p:extLst/>
          </p:nvPr>
        </p:nvGraphicFramePr>
        <p:xfrm>
          <a:off x="7478366" y="3833436"/>
          <a:ext cx="3917420" cy="2771550"/>
        </p:xfrm>
        <a:graphic>
          <a:graphicData uri="http://schemas.openxmlformats.org/drawingml/2006/table">
            <a:tbl>
              <a:tblPr/>
              <a:tblGrid>
                <a:gridCol w="979355">
                  <a:extLst>
                    <a:ext uri="{9D8B030D-6E8A-4147-A177-3AD203B41FA5}">
                      <a16:colId xmlns:a16="http://schemas.microsoft.com/office/drawing/2014/main" val="20000"/>
                    </a:ext>
                  </a:extLst>
                </a:gridCol>
                <a:gridCol w="979355">
                  <a:extLst>
                    <a:ext uri="{9D8B030D-6E8A-4147-A177-3AD203B41FA5}">
                      <a16:colId xmlns:a16="http://schemas.microsoft.com/office/drawing/2014/main" val="20001"/>
                    </a:ext>
                  </a:extLst>
                </a:gridCol>
                <a:gridCol w="979355">
                  <a:extLst>
                    <a:ext uri="{9D8B030D-6E8A-4147-A177-3AD203B41FA5}">
                      <a16:colId xmlns:a16="http://schemas.microsoft.com/office/drawing/2014/main" val="20002"/>
                    </a:ext>
                  </a:extLst>
                </a:gridCol>
                <a:gridCol w="979355">
                  <a:extLst>
                    <a:ext uri="{9D8B030D-6E8A-4147-A177-3AD203B41FA5}">
                      <a16:colId xmlns:a16="http://schemas.microsoft.com/office/drawing/2014/main" val="20003"/>
                    </a:ext>
                  </a:extLst>
                </a:gridCol>
              </a:tblGrid>
              <a:tr h="113608">
                <a:tc>
                  <a:txBody>
                    <a:bodyPr/>
                    <a:lstStyle/>
                    <a:p>
                      <a:pPr algn="ctr"/>
                      <a:r>
                        <a:rPr lang="ko-KR" altLang="en-US" sz="900" b="1">
                          <a:effectLst/>
                        </a:rPr>
                        <a:t>문자</a:t>
                      </a:r>
                      <a:endParaRPr lang="ko-KR" altLang="en-US" sz="900">
                        <a:effectLst/>
                      </a:endParaRPr>
                    </a:p>
                  </a:txBody>
                  <a:tcPr marL="47610" marR="47610" marT="23805" marB="23805" anchor="ctr">
                    <a:lnL>
                      <a:noFill/>
                    </a:lnL>
                    <a:lnR>
                      <a:noFill/>
                    </a:lnR>
                    <a:lnT>
                      <a:noFill/>
                    </a:lnT>
                    <a:lnB>
                      <a:noFill/>
                    </a:lnB>
                  </a:tcPr>
                </a:tc>
                <a:tc>
                  <a:txBody>
                    <a:bodyPr/>
                    <a:lstStyle/>
                    <a:p>
                      <a:pPr algn="ctr"/>
                      <a:r>
                        <a:rPr lang="ko-KR" altLang="en-US" sz="900" b="1">
                          <a:effectLst/>
                        </a:rPr>
                        <a:t>발생확률</a:t>
                      </a:r>
                      <a:endParaRPr lang="ko-KR" altLang="en-US" sz="900">
                        <a:effectLst/>
                      </a:endParaRPr>
                    </a:p>
                  </a:txBody>
                  <a:tcPr marL="47610" marR="47610" marT="23805" marB="23805" anchor="ctr">
                    <a:lnL>
                      <a:noFill/>
                    </a:lnL>
                    <a:lnR>
                      <a:noFill/>
                    </a:lnR>
                    <a:lnT>
                      <a:noFill/>
                    </a:lnT>
                    <a:lnB>
                      <a:noFill/>
                    </a:lnB>
                  </a:tcPr>
                </a:tc>
                <a:tc>
                  <a:txBody>
                    <a:bodyPr/>
                    <a:lstStyle/>
                    <a:p>
                      <a:pPr algn="ctr"/>
                      <a:r>
                        <a:rPr lang="ko-KR" altLang="en-US" sz="900" b="1">
                          <a:effectLst/>
                        </a:rPr>
                        <a:t>문자</a:t>
                      </a:r>
                      <a:endParaRPr lang="ko-KR" altLang="en-US" sz="900">
                        <a:effectLst/>
                      </a:endParaRPr>
                    </a:p>
                  </a:txBody>
                  <a:tcPr marL="47610" marR="47610" marT="23805" marB="23805" anchor="ctr">
                    <a:lnL>
                      <a:noFill/>
                    </a:lnL>
                    <a:lnR>
                      <a:noFill/>
                    </a:lnR>
                    <a:lnT>
                      <a:noFill/>
                    </a:lnT>
                    <a:lnB>
                      <a:noFill/>
                    </a:lnB>
                  </a:tcPr>
                </a:tc>
                <a:tc>
                  <a:txBody>
                    <a:bodyPr/>
                    <a:lstStyle/>
                    <a:p>
                      <a:pPr algn="ctr"/>
                      <a:r>
                        <a:rPr lang="ko-KR" altLang="en-US" sz="900" b="1">
                          <a:effectLst/>
                        </a:rPr>
                        <a:t>발생확률</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0"/>
                  </a:ext>
                </a:extLst>
              </a:tr>
              <a:tr h="113608">
                <a:tc>
                  <a:txBody>
                    <a:bodyPr/>
                    <a:lstStyle/>
                    <a:p>
                      <a:pPr algn="ctr"/>
                      <a:r>
                        <a:rPr lang="ko-KR" altLang="en-US" sz="900" b="1">
                          <a:effectLst/>
                        </a:rPr>
                        <a:t>공백</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0.1859</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N</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0.0574</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1"/>
                  </a:ext>
                </a:extLst>
              </a:tr>
              <a:tr h="113608">
                <a:tc>
                  <a:txBody>
                    <a:bodyPr/>
                    <a:lstStyle/>
                    <a:p>
                      <a:pPr algn="ctr"/>
                      <a:r>
                        <a:rPr lang="en-US" sz="900" b="1">
                          <a:effectLst/>
                        </a:rPr>
                        <a:t>A</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0.0642</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O</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0.0632</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2"/>
                  </a:ext>
                </a:extLst>
              </a:tr>
              <a:tr h="113608">
                <a:tc>
                  <a:txBody>
                    <a:bodyPr/>
                    <a:lstStyle/>
                    <a:p>
                      <a:pPr algn="ctr"/>
                      <a:r>
                        <a:rPr lang="en-US" sz="900" b="1">
                          <a:effectLst/>
                        </a:rPr>
                        <a:t>B</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0.0127</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P</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0.0152</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3"/>
                  </a:ext>
                </a:extLst>
              </a:tr>
              <a:tr h="113608">
                <a:tc>
                  <a:txBody>
                    <a:bodyPr/>
                    <a:lstStyle/>
                    <a:p>
                      <a:pPr algn="ctr"/>
                      <a:r>
                        <a:rPr lang="en-US" sz="900" b="1">
                          <a:effectLst/>
                        </a:rPr>
                        <a:t>C</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0.0128</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Q</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0.0008</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4"/>
                  </a:ext>
                </a:extLst>
              </a:tr>
              <a:tr h="113608">
                <a:tc>
                  <a:txBody>
                    <a:bodyPr/>
                    <a:lstStyle/>
                    <a:p>
                      <a:pPr algn="ctr"/>
                      <a:r>
                        <a:rPr lang="en-US" sz="900" b="1">
                          <a:effectLst/>
                        </a:rPr>
                        <a:t>D</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0.0317</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R</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0.0484</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5"/>
                  </a:ext>
                </a:extLst>
              </a:tr>
              <a:tr h="113608">
                <a:tc>
                  <a:txBody>
                    <a:bodyPr/>
                    <a:lstStyle/>
                    <a:p>
                      <a:pPr algn="ctr"/>
                      <a:r>
                        <a:rPr lang="en-US" sz="900" b="1">
                          <a:effectLst/>
                        </a:rPr>
                        <a:t>E</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0.1031</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S</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0.0514</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6"/>
                  </a:ext>
                </a:extLst>
              </a:tr>
              <a:tr h="113608">
                <a:tc>
                  <a:txBody>
                    <a:bodyPr/>
                    <a:lstStyle/>
                    <a:p>
                      <a:pPr algn="ctr"/>
                      <a:r>
                        <a:rPr lang="en-US" sz="900" b="1">
                          <a:effectLst/>
                        </a:rPr>
                        <a:t>F</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0.0208</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T</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0.0796</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7"/>
                  </a:ext>
                </a:extLst>
              </a:tr>
              <a:tr h="113608">
                <a:tc>
                  <a:txBody>
                    <a:bodyPr/>
                    <a:lstStyle/>
                    <a:p>
                      <a:pPr algn="ctr"/>
                      <a:r>
                        <a:rPr lang="en-US" sz="900" b="1">
                          <a:effectLst/>
                        </a:rPr>
                        <a:t>G</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0.0152</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U</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0.0228</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8"/>
                  </a:ext>
                </a:extLst>
              </a:tr>
              <a:tr h="113608">
                <a:tc>
                  <a:txBody>
                    <a:bodyPr/>
                    <a:lstStyle/>
                    <a:p>
                      <a:pPr algn="ctr"/>
                      <a:r>
                        <a:rPr lang="en-US" sz="900" b="1">
                          <a:effectLst/>
                        </a:rPr>
                        <a:t>H</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0.0467</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V</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0.0083</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09"/>
                  </a:ext>
                </a:extLst>
              </a:tr>
              <a:tr h="113608">
                <a:tc>
                  <a:txBody>
                    <a:bodyPr/>
                    <a:lstStyle/>
                    <a:p>
                      <a:pPr algn="ctr"/>
                      <a:r>
                        <a:rPr lang="en-US" sz="900" b="1">
                          <a:effectLst/>
                        </a:rPr>
                        <a:t>I</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0.0575</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W</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0.0175</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10"/>
                  </a:ext>
                </a:extLst>
              </a:tr>
              <a:tr h="113608">
                <a:tc>
                  <a:txBody>
                    <a:bodyPr/>
                    <a:lstStyle/>
                    <a:p>
                      <a:pPr algn="ctr"/>
                      <a:r>
                        <a:rPr lang="en-US" sz="900" b="1">
                          <a:effectLst/>
                        </a:rPr>
                        <a:t>J</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0.0008</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X</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0.0013</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11"/>
                  </a:ext>
                </a:extLst>
              </a:tr>
              <a:tr h="113608">
                <a:tc>
                  <a:txBody>
                    <a:bodyPr/>
                    <a:lstStyle/>
                    <a:p>
                      <a:pPr algn="ctr"/>
                      <a:r>
                        <a:rPr lang="en-US" sz="900" b="1">
                          <a:effectLst/>
                        </a:rPr>
                        <a:t>K</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0.0049</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Y</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0.0164</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12"/>
                  </a:ext>
                </a:extLst>
              </a:tr>
              <a:tr h="113608">
                <a:tc>
                  <a:txBody>
                    <a:bodyPr/>
                    <a:lstStyle/>
                    <a:p>
                      <a:pPr algn="ctr"/>
                      <a:r>
                        <a:rPr lang="en-US" sz="900" b="1">
                          <a:effectLst/>
                        </a:rPr>
                        <a:t>L</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0.0321</a:t>
                      </a:r>
                      <a:endParaRPr lang="ko-KR" altLang="en-US" sz="900">
                        <a:effectLst/>
                      </a:endParaRPr>
                    </a:p>
                  </a:txBody>
                  <a:tcPr marL="47610" marR="47610" marT="23805" marB="23805" anchor="ctr">
                    <a:lnL>
                      <a:noFill/>
                    </a:lnL>
                    <a:lnR>
                      <a:noFill/>
                    </a:lnR>
                    <a:lnT>
                      <a:noFill/>
                    </a:lnT>
                    <a:lnB>
                      <a:noFill/>
                    </a:lnB>
                  </a:tcPr>
                </a:tc>
                <a:tc>
                  <a:txBody>
                    <a:bodyPr/>
                    <a:lstStyle/>
                    <a:p>
                      <a:pPr algn="ctr"/>
                      <a:r>
                        <a:rPr lang="en-US" sz="900" b="1">
                          <a:effectLst/>
                        </a:rPr>
                        <a:t>Z</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0.0005</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13"/>
                  </a:ext>
                </a:extLst>
              </a:tr>
              <a:tr h="113608">
                <a:tc>
                  <a:txBody>
                    <a:bodyPr/>
                    <a:lstStyle/>
                    <a:p>
                      <a:pPr algn="ctr"/>
                      <a:r>
                        <a:rPr lang="en-US" sz="900" b="1">
                          <a:effectLst/>
                        </a:rPr>
                        <a:t>M</a:t>
                      </a:r>
                      <a:endParaRPr lang="en-US" sz="900">
                        <a:effectLst/>
                      </a:endParaRPr>
                    </a:p>
                  </a:txBody>
                  <a:tcPr marL="47610" marR="47610" marT="23805" marB="23805" anchor="ctr">
                    <a:lnL>
                      <a:noFill/>
                    </a:lnL>
                    <a:lnR>
                      <a:noFill/>
                    </a:lnR>
                    <a:lnT>
                      <a:noFill/>
                    </a:lnT>
                    <a:lnB>
                      <a:noFill/>
                    </a:lnB>
                  </a:tcPr>
                </a:tc>
                <a:tc>
                  <a:txBody>
                    <a:bodyPr/>
                    <a:lstStyle/>
                    <a:p>
                      <a:pPr algn="ctr"/>
                      <a:r>
                        <a:rPr lang="en-US" altLang="ko-KR" sz="900" b="1">
                          <a:effectLst/>
                        </a:rPr>
                        <a:t>0.0198</a:t>
                      </a:r>
                      <a:endParaRPr lang="ko-KR" altLang="en-US" sz="900">
                        <a:effectLst/>
                      </a:endParaRPr>
                    </a:p>
                  </a:txBody>
                  <a:tcPr marL="47610" marR="47610" marT="23805" marB="23805" anchor="ctr">
                    <a:lnL>
                      <a:noFill/>
                    </a:lnL>
                    <a:lnR>
                      <a:noFill/>
                    </a:lnR>
                    <a:lnT>
                      <a:noFill/>
                    </a:lnT>
                    <a:lnB>
                      <a:noFill/>
                    </a:lnB>
                  </a:tcPr>
                </a:tc>
                <a:tc>
                  <a:txBody>
                    <a:bodyPr/>
                    <a:lstStyle/>
                    <a:p>
                      <a:pPr algn="ctr"/>
                      <a:r>
                        <a:rPr lang="ko-KR" altLang="en-US" sz="900" b="1">
                          <a:effectLst/>
                        </a:rPr>
                        <a:t> </a:t>
                      </a:r>
                      <a:endParaRPr lang="ko-KR" altLang="en-US" sz="900">
                        <a:effectLst/>
                      </a:endParaRPr>
                    </a:p>
                  </a:txBody>
                  <a:tcPr marL="47610" marR="47610" marT="23805" marB="23805" anchor="ctr">
                    <a:lnL>
                      <a:noFill/>
                    </a:lnL>
                    <a:lnR>
                      <a:noFill/>
                    </a:lnR>
                    <a:lnT>
                      <a:noFill/>
                    </a:lnT>
                    <a:lnB>
                      <a:noFill/>
                    </a:lnB>
                  </a:tcPr>
                </a:tc>
                <a:tc>
                  <a:txBody>
                    <a:bodyPr/>
                    <a:lstStyle/>
                    <a:p>
                      <a:pPr algn="ctr"/>
                      <a:r>
                        <a:rPr lang="ko-KR" altLang="en-US" sz="900" b="1">
                          <a:effectLst/>
                        </a:rPr>
                        <a:t> </a:t>
                      </a:r>
                      <a:endParaRPr lang="ko-KR" altLang="en-US" sz="900">
                        <a:effectLst/>
                      </a:endParaRPr>
                    </a:p>
                  </a:txBody>
                  <a:tcPr marL="47610" marR="47610" marT="23805" marB="23805" anchor="ctr">
                    <a:lnL>
                      <a:noFill/>
                    </a:lnL>
                    <a:lnR>
                      <a:noFill/>
                    </a:lnR>
                    <a:lnT>
                      <a:noFill/>
                    </a:lnT>
                    <a:lnB>
                      <a:noFill/>
                    </a:lnB>
                  </a:tcPr>
                </a:tc>
                <a:extLst>
                  <a:ext uri="{0D108BD9-81ED-4DB2-BD59-A6C34878D82A}">
                    <a16:rowId xmlns:a16="http://schemas.microsoft.com/office/drawing/2014/main" val="10014"/>
                  </a:ext>
                </a:extLst>
              </a:tr>
            </a:tbl>
          </a:graphicData>
        </a:graphic>
      </p:graphicFrame>
      <p:pic>
        <p:nvPicPr>
          <p:cNvPr id="4" name="그림 3"/>
          <p:cNvPicPr>
            <a:picLocks noChangeAspect="1"/>
          </p:cNvPicPr>
          <p:nvPr/>
        </p:nvPicPr>
        <p:blipFill>
          <a:blip r:embed="rId2"/>
          <a:stretch>
            <a:fillRect/>
          </a:stretch>
        </p:blipFill>
        <p:spPr>
          <a:xfrm>
            <a:off x="1836493" y="4148137"/>
            <a:ext cx="4682133" cy="1584448"/>
          </a:xfrm>
          <a:prstGeom prst="rect">
            <a:avLst/>
          </a:prstGeom>
        </p:spPr>
      </p:pic>
    </p:spTree>
    <p:extLst>
      <p:ext uri="{BB962C8B-B14F-4D97-AF65-F5344CB8AC3E}">
        <p14:creationId xmlns:p14="http://schemas.microsoft.com/office/powerpoint/2010/main" val="1421306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lnSpcReduction="10000"/>
          </a:bodyPr>
          <a:lstStyle/>
          <a:p>
            <a:r>
              <a:rPr lang="ko-KR" altLang="en-US"/>
              <a:t>만일 모든 알파벳이 똑같은 확률로 발생한다면</a:t>
            </a:r>
            <a:r>
              <a:rPr lang="en-US" altLang="ko-KR"/>
              <a:t>(</a:t>
            </a:r>
            <a:r>
              <a:rPr lang="ko-KR" altLang="en-US"/>
              <a:t>이 경우 엔트로피가 가장 높음</a:t>
            </a:r>
            <a:r>
              <a:rPr lang="en-US" altLang="ko-KR"/>
              <a:t>.) </a:t>
            </a:r>
            <a:r>
              <a:rPr lang="ko-KR" altLang="en-US"/>
              <a:t>정보량은 </a:t>
            </a:r>
            <a:r>
              <a:rPr lang="en-US" altLang="ko-KR"/>
              <a:t>log227=4.754887..</a:t>
            </a:r>
            <a:r>
              <a:rPr lang="ko-KR" altLang="en-US"/>
              <a:t>비트</a:t>
            </a:r>
            <a:r>
              <a:rPr lang="en-US" altLang="ko-KR"/>
              <a:t>.</a:t>
            </a:r>
          </a:p>
          <a:p>
            <a:r>
              <a:rPr lang="ko-KR" altLang="en-US"/>
              <a:t>영어알파벳은 </a:t>
            </a:r>
            <a:r>
              <a:rPr lang="ko-KR" altLang="en-US">
                <a:solidFill>
                  <a:srgbClr val="FF0000"/>
                </a:solidFill>
              </a:rPr>
              <a:t>발생빈도를 달리함으로써 정보량 즉 엔트로피를 줄이고 있음</a:t>
            </a:r>
            <a:r>
              <a:rPr lang="en-US" altLang="ko-KR"/>
              <a:t>.</a:t>
            </a:r>
          </a:p>
          <a:p>
            <a:r>
              <a:rPr lang="ko-KR" altLang="en-US"/>
              <a:t>여기서 실제 정보량</a:t>
            </a:r>
            <a:r>
              <a:rPr lang="en-US" altLang="ko-KR"/>
              <a:t>(</a:t>
            </a:r>
            <a:r>
              <a:rPr lang="ko-KR" altLang="en-US"/>
              <a:t>엔트로피</a:t>
            </a:r>
            <a:r>
              <a:rPr lang="en-US" altLang="ko-KR"/>
              <a:t>) 4.08</a:t>
            </a:r>
            <a:r>
              <a:rPr lang="ko-KR" altLang="en-US"/>
              <a:t>을 최대정보량</a:t>
            </a:r>
            <a:r>
              <a:rPr lang="en-US" altLang="ko-KR"/>
              <a:t>(</a:t>
            </a:r>
            <a:r>
              <a:rPr lang="ko-KR" altLang="en-US"/>
              <a:t>최대엔트로피</a:t>
            </a:r>
            <a:r>
              <a:rPr lang="en-US" altLang="ko-KR"/>
              <a:t>) 4.754887..</a:t>
            </a:r>
            <a:r>
              <a:rPr lang="ko-KR" altLang="en-US"/>
              <a:t>로 나눈 값 </a:t>
            </a:r>
            <a:r>
              <a:rPr lang="en-US" altLang="ko-KR"/>
              <a:t>0.848</a:t>
            </a:r>
            <a:r>
              <a:rPr lang="ko-KR" altLang="en-US"/>
              <a:t>을 </a:t>
            </a:r>
            <a:r>
              <a:rPr lang="en-US" altLang="ko-KR"/>
              <a:t>"</a:t>
            </a:r>
            <a:r>
              <a:rPr lang="ko-KR" altLang="en-US"/>
              <a:t>상대 엔트로피</a:t>
            </a:r>
            <a:r>
              <a:rPr lang="en-US" altLang="ko-KR"/>
              <a:t>"(relative entropy)</a:t>
            </a:r>
          </a:p>
          <a:p>
            <a:r>
              <a:rPr lang="en-US" altLang="ko-KR"/>
              <a:t>1</a:t>
            </a:r>
            <a:r>
              <a:rPr lang="ko-KR" altLang="en-US"/>
              <a:t>에서 이것을 뺀 값을 </a:t>
            </a:r>
            <a:r>
              <a:rPr lang="en-US" altLang="ko-KR"/>
              <a:t>"</a:t>
            </a:r>
            <a:r>
              <a:rPr lang="ko-KR" altLang="en-US"/>
              <a:t>린던던시</a:t>
            </a:r>
            <a:r>
              <a:rPr lang="en-US" altLang="ko-KR"/>
              <a:t>"(redundancy).</a:t>
            </a:r>
          </a:p>
          <a:p>
            <a:r>
              <a:rPr lang="ko-KR" altLang="en-US"/>
              <a:t>영어 알파벳의 리던던시는 </a:t>
            </a:r>
            <a:r>
              <a:rPr lang="en-US" altLang="ko-KR"/>
              <a:t>1-0.848=0.152. </a:t>
            </a:r>
          </a:p>
          <a:p>
            <a:pPr lvl="1"/>
            <a:r>
              <a:rPr lang="en-US" altLang="ko-KR"/>
              <a:t>(redundancy : </a:t>
            </a:r>
            <a:r>
              <a:rPr lang="ko-KR" altLang="en-US"/>
              <a:t>여분</a:t>
            </a:r>
            <a:r>
              <a:rPr lang="en-US" altLang="ko-KR"/>
              <a:t>, </a:t>
            </a:r>
            <a:r>
              <a:rPr lang="ko-KR" altLang="en-US"/>
              <a:t>과잉</a:t>
            </a:r>
            <a:r>
              <a:rPr lang="en-US" altLang="ko-KR"/>
              <a:t>, </a:t>
            </a:r>
            <a:r>
              <a:rPr lang="ko-KR" altLang="en-US"/>
              <a:t>쓸데 없는것의 의미</a:t>
            </a:r>
            <a:r>
              <a:rPr lang="en-US" altLang="ko-KR"/>
              <a:t>. </a:t>
            </a:r>
            <a:r>
              <a:rPr lang="ko-KR" altLang="en-US"/>
              <a:t>컴퓨터에서는 </a:t>
            </a:r>
            <a:r>
              <a:rPr lang="en-US" altLang="ko-KR"/>
              <a:t>"</a:t>
            </a:r>
            <a:r>
              <a:rPr lang="ko-KR" altLang="en-US"/>
              <a:t>그것이 없어도 전체 정보의 본질적인 뜻이 변하지 않는 정보</a:t>
            </a:r>
            <a:r>
              <a:rPr lang="en-US" altLang="ko-KR"/>
              <a:t>"</a:t>
            </a:r>
            <a:r>
              <a:rPr lang="ko-KR" altLang="en-US"/>
              <a:t>를 의미</a:t>
            </a:r>
            <a:r>
              <a:rPr lang="en-US" altLang="ko-KR"/>
              <a:t>.)</a:t>
            </a:r>
            <a:endParaRPr lang="en-US" altLang="ko-KR" dirty="0"/>
          </a:p>
        </p:txBody>
      </p:sp>
    </p:spTree>
    <p:extLst>
      <p:ext uri="{BB962C8B-B14F-4D97-AF65-F5344CB8AC3E}">
        <p14:creationId xmlns:p14="http://schemas.microsoft.com/office/powerpoint/2010/main" val="1279835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일반적으로 상태의 수</a:t>
            </a:r>
            <a:r>
              <a:rPr lang="en-US" altLang="ko-KR"/>
              <a:t>(</a:t>
            </a:r>
            <a:r>
              <a:rPr lang="ko-KR" altLang="en-US"/>
              <a:t>가능경우의 수 즉 선택지</a:t>
            </a:r>
            <a:r>
              <a:rPr lang="en-US" altLang="ko-KR"/>
              <a:t>)</a:t>
            </a:r>
            <a:r>
              <a:rPr lang="ko-KR" altLang="en-US"/>
              <a:t>가 많을수록 엔트로피가 커질 것</a:t>
            </a:r>
            <a:r>
              <a:rPr lang="en-US" altLang="ko-KR"/>
              <a:t>.</a:t>
            </a:r>
          </a:p>
          <a:p>
            <a:r>
              <a:rPr lang="ko-KR" altLang="en-US"/>
              <a:t>그러나 상태의 수가 대단히 커서 겉보기에는 큰 엔트로피를 가질 것 같은 정보원에서도 각 상태들의 확률분포에 따라 엔트로피가 줄어들 수 있음</a:t>
            </a:r>
            <a:r>
              <a:rPr lang="en-US" altLang="ko-KR"/>
              <a:t>.</a:t>
            </a:r>
          </a:p>
          <a:p>
            <a:r>
              <a:rPr lang="ko-KR" altLang="en-US"/>
              <a:t>언어의 경우 각 알파벳 마다 빈도를 달리함으로써 엔트로피를 상당히 줄이고 있음</a:t>
            </a:r>
            <a:r>
              <a:rPr lang="en-US" altLang="ko-KR"/>
              <a:t>. </a:t>
            </a:r>
            <a:r>
              <a:rPr lang="ko-KR" altLang="en-US"/>
              <a:t>이 감소의 정도를 리던던시라고 함</a:t>
            </a:r>
            <a:endParaRPr lang="en-US" altLang="ko-KR" dirty="0"/>
          </a:p>
        </p:txBody>
      </p:sp>
    </p:spTree>
    <p:extLst>
      <p:ext uri="{BB962C8B-B14F-4D97-AF65-F5344CB8AC3E}">
        <p14:creationId xmlns:p14="http://schemas.microsoft.com/office/powerpoint/2010/main" val="3579473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컴퓨터 자판기의 키는 모두 똑같은 크기로 되어 있음</a:t>
            </a:r>
            <a:r>
              <a:rPr lang="en-US" altLang="ko-KR"/>
              <a:t>.</a:t>
            </a:r>
          </a:p>
          <a:p>
            <a:r>
              <a:rPr lang="ko-KR" altLang="en-US"/>
              <a:t>원숭이가 이 자판기를 제멋대로 두드린다면 여기서 의미있는 문장이 만들어질 가능성은 거의 없음</a:t>
            </a:r>
            <a:r>
              <a:rPr lang="en-US" altLang="ko-KR"/>
              <a:t>.</a:t>
            </a:r>
          </a:p>
          <a:p>
            <a:pPr lvl="1"/>
            <a:r>
              <a:rPr lang="ko-KR" altLang="en-US"/>
              <a:t>베넷</a:t>
            </a:r>
            <a:r>
              <a:rPr lang="en-US" altLang="ko-KR"/>
              <a:t>(W.R.Bennet)</a:t>
            </a:r>
            <a:r>
              <a:rPr lang="ko-KR" altLang="en-US"/>
              <a:t>은 세익스피어의 햄릿의  </a:t>
            </a:r>
            <a:r>
              <a:rPr lang="en-US" altLang="ko-KR"/>
              <a:t>"</a:t>
            </a:r>
            <a:r>
              <a:rPr lang="ko-KR" altLang="en-US"/>
              <a:t>죽느냐</a:t>
            </a:r>
            <a:r>
              <a:rPr lang="en-US" altLang="ko-KR"/>
              <a:t>,</a:t>
            </a:r>
            <a:r>
              <a:rPr lang="ko-KR" altLang="en-US"/>
              <a:t>사느냐 그것이 문제로다</a:t>
            </a:r>
            <a:r>
              <a:rPr lang="en-US" altLang="ko-KR"/>
              <a:t>."(To be,or not:that is the problem)</a:t>
            </a:r>
            <a:r>
              <a:rPr lang="ko-KR" altLang="en-US"/>
              <a:t>는 문장을 만들어 내는 데는 </a:t>
            </a:r>
            <a:r>
              <a:rPr lang="en-US" altLang="ko-KR"/>
              <a:t>1</a:t>
            </a:r>
            <a:r>
              <a:rPr lang="ko-KR" altLang="en-US"/>
              <a:t>조마리의 원숭이가 초당 </a:t>
            </a:r>
            <a:r>
              <a:rPr lang="en-US" altLang="ko-KR"/>
              <a:t>10</a:t>
            </a:r>
            <a:r>
              <a:rPr lang="ko-KR" altLang="en-US"/>
              <a:t>개의 키를 두드리는 속도로 시행한다고 가정했을 때 우주가 존재해온 시간의 </a:t>
            </a:r>
            <a:r>
              <a:rPr lang="en-US" altLang="ko-KR"/>
              <a:t>1</a:t>
            </a:r>
            <a:r>
              <a:rPr lang="ko-KR" altLang="en-US"/>
              <a:t>조배가 걸린다는 계산결과를 얻었다</a:t>
            </a:r>
            <a:r>
              <a:rPr lang="en-US" altLang="ko-KR"/>
              <a:t>. </a:t>
            </a:r>
          </a:p>
          <a:p>
            <a:endParaRPr lang="en-US" altLang="ko-KR" dirty="0"/>
          </a:p>
        </p:txBody>
      </p:sp>
    </p:spTree>
    <p:extLst>
      <p:ext uri="{BB962C8B-B14F-4D97-AF65-F5344CB8AC3E}">
        <p14:creationId xmlns:p14="http://schemas.microsoft.com/office/powerpoint/2010/main" val="2076076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a:t>그러나 자판기의 키의 크기가 서로 다르다면 사정은 달라짐</a:t>
            </a:r>
            <a:r>
              <a:rPr lang="en-US" altLang="ko-KR"/>
              <a:t>.</a:t>
            </a:r>
          </a:p>
          <a:p>
            <a:r>
              <a:rPr lang="ko-KR" altLang="en-US"/>
              <a:t>예컨대 빈도가 높은 </a:t>
            </a:r>
            <a:r>
              <a:rPr lang="en-US" altLang="ko-KR"/>
              <a:t>e </a:t>
            </a:r>
            <a:r>
              <a:rPr lang="ko-KR" altLang="en-US"/>
              <a:t>키는 가장 크게 하고</a:t>
            </a:r>
            <a:r>
              <a:rPr lang="en-US" altLang="ko-KR"/>
              <a:t>, t,r,s</a:t>
            </a:r>
            <a:r>
              <a:rPr lang="ko-KR" altLang="en-US"/>
              <a:t>키는 중간크기로</a:t>
            </a:r>
            <a:r>
              <a:rPr lang="en-US" altLang="ko-KR"/>
              <a:t>.</a:t>
            </a:r>
            <a:r>
              <a:rPr lang="ko-KR" altLang="en-US"/>
              <a:t>그리고 </a:t>
            </a:r>
            <a:r>
              <a:rPr lang="en-US" altLang="ko-KR"/>
              <a:t>x</a:t>
            </a:r>
            <a:r>
              <a:rPr lang="ko-KR" altLang="en-US"/>
              <a:t>나 </a:t>
            </a:r>
            <a:r>
              <a:rPr lang="en-US" altLang="ko-KR"/>
              <a:t>z</a:t>
            </a:r>
            <a:r>
              <a:rPr lang="ko-KR" altLang="en-US"/>
              <a:t>키는 아주 작게 한 자판기가 있다고 하면</a:t>
            </a:r>
            <a:r>
              <a:rPr lang="en-US" altLang="ko-KR"/>
              <a:t>.</a:t>
            </a:r>
          </a:p>
          <a:p>
            <a:r>
              <a:rPr lang="ko-KR" altLang="en-US"/>
              <a:t>원숭이는 제멋대로 키를 두드리겠지만 그렇게 만들어진 문장은 앞서처럼 완전히 제멋대로는 아닐 것</a:t>
            </a:r>
            <a:r>
              <a:rPr lang="en-US" altLang="ko-KR"/>
              <a:t>.</a:t>
            </a:r>
          </a:p>
          <a:p>
            <a:r>
              <a:rPr lang="ko-KR" altLang="en-US"/>
              <a:t>이것은 키의 비대칭적 크기가 리던던시를 생성시킴으로 엔트로피를 상당히 줄여 놓았기 때문</a:t>
            </a:r>
            <a:r>
              <a:rPr lang="en-US" altLang="ko-KR"/>
              <a:t>.</a:t>
            </a:r>
          </a:p>
          <a:p>
            <a:r>
              <a:rPr lang="ko-KR" altLang="en-US"/>
              <a:t>이 자판기로 원숭이가 </a:t>
            </a:r>
            <a:r>
              <a:rPr lang="en-US" altLang="ko-KR"/>
              <a:t>"</a:t>
            </a:r>
            <a:r>
              <a:rPr lang="ko-KR" altLang="en-US"/>
              <a:t>죽느냐</a:t>
            </a:r>
            <a:r>
              <a:rPr lang="en-US" altLang="ko-KR"/>
              <a:t>,</a:t>
            </a:r>
            <a:r>
              <a:rPr lang="ko-KR" altLang="en-US"/>
              <a:t>사느냐 그것이 문제로다</a:t>
            </a:r>
            <a:r>
              <a:rPr lang="en-US" altLang="ko-KR"/>
              <a:t>."</a:t>
            </a:r>
            <a:r>
              <a:rPr lang="ko-KR" altLang="en-US"/>
              <a:t>를 타이프 할지도 모름</a:t>
            </a:r>
            <a:r>
              <a:rPr lang="en-US" altLang="ko-KR"/>
              <a:t>.</a:t>
            </a:r>
            <a:endParaRPr lang="en-US" altLang="ko-KR" dirty="0"/>
          </a:p>
        </p:txBody>
      </p:sp>
    </p:spTree>
    <p:extLst>
      <p:ext uri="{BB962C8B-B14F-4D97-AF65-F5344CB8AC3E}">
        <p14:creationId xmlns:p14="http://schemas.microsoft.com/office/powerpoint/2010/main" val="2758283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en-US" altLang="ko-KR"/>
              <a:t>Information  Theory</a:t>
            </a:r>
            <a:endParaRPr lang="ko-KR" altLang="en-US"/>
          </a:p>
        </p:txBody>
      </p:sp>
      <p:sp>
        <p:nvSpPr>
          <p:cNvPr id="6" name="내용 개체 틀 5"/>
          <p:cNvSpPr>
            <a:spLocks noGrp="1"/>
          </p:cNvSpPr>
          <p:nvPr>
            <p:ph idx="1"/>
          </p:nvPr>
        </p:nvSpPr>
        <p:spPr/>
        <p:txBody>
          <a:bodyPr>
            <a:normAutofit/>
          </a:bodyPr>
          <a:lstStyle/>
          <a:p>
            <a:r>
              <a:rPr lang="ko-KR" altLang="en-US" dirty="0"/>
              <a:t>알파벳의 빈도를 달리함으로써 엔트로피를 줄이는 이 방법을 </a:t>
            </a:r>
            <a:r>
              <a:rPr lang="en-US" altLang="ko-KR" dirty="0"/>
              <a:t>1</a:t>
            </a:r>
            <a:r>
              <a:rPr lang="ko-KR" altLang="en-US" dirty="0" err="1"/>
              <a:t>차근사라</a:t>
            </a:r>
            <a:r>
              <a:rPr lang="ko-KR" altLang="en-US" dirty="0"/>
              <a:t> 하는데 이외에 엔트로피를 줄이는 많은 방법이 있음</a:t>
            </a:r>
            <a:r>
              <a:rPr lang="en-US" altLang="ko-KR" dirty="0"/>
              <a:t>. </a:t>
            </a:r>
          </a:p>
          <a:p>
            <a:r>
              <a:rPr lang="ko-KR" altLang="en-US" dirty="0" err="1"/>
              <a:t>리던던시의</a:t>
            </a:r>
            <a:r>
              <a:rPr lang="ko-KR" altLang="en-US" dirty="0"/>
              <a:t> 또 다른 형태는  단어 속에 어떤 철자가 나타날 확률이 그것에 선행하는 철자에 의존하는 방식</a:t>
            </a:r>
            <a:r>
              <a:rPr lang="en-US" altLang="ko-KR" dirty="0"/>
              <a:t>.</a:t>
            </a:r>
          </a:p>
          <a:p>
            <a:pPr lvl="1"/>
            <a:r>
              <a:rPr lang="ko-KR" altLang="en-US" dirty="0"/>
              <a:t>한 예로 </a:t>
            </a:r>
            <a:r>
              <a:rPr lang="en-US" altLang="ko-KR" dirty="0"/>
              <a:t>e</a:t>
            </a:r>
            <a:r>
              <a:rPr lang="ko-KR" altLang="en-US" dirty="0"/>
              <a:t>앞에는 </a:t>
            </a:r>
            <a:r>
              <a:rPr lang="en-US" altLang="ko-KR" dirty="0" err="1"/>
              <a:t>i</a:t>
            </a:r>
            <a:r>
              <a:rPr lang="ko-KR" altLang="en-US" dirty="0"/>
              <a:t>가 옴</a:t>
            </a:r>
            <a:r>
              <a:rPr lang="en-US" altLang="ko-KR" dirty="0"/>
              <a:t>. </a:t>
            </a:r>
            <a:r>
              <a:rPr lang="ko-KR" altLang="en-US" dirty="0"/>
              <a:t>다만 </a:t>
            </a:r>
            <a:r>
              <a:rPr lang="en-US" altLang="ko-KR" dirty="0"/>
              <a:t>e</a:t>
            </a:r>
            <a:r>
              <a:rPr lang="ko-KR" altLang="en-US" dirty="0"/>
              <a:t>다음에 </a:t>
            </a:r>
            <a:r>
              <a:rPr lang="en-US" altLang="ko-KR" dirty="0"/>
              <a:t>c</a:t>
            </a:r>
            <a:r>
              <a:rPr lang="ko-KR" altLang="en-US" dirty="0"/>
              <a:t>가 올 경우는 예외</a:t>
            </a:r>
            <a:r>
              <a:rPr lang="en-US" altLang="ko-KR" dirty="0"/>
              <a:t>.</a:t>
            </a:r>
            <a:r>
              <a:rPr lang="ko-KR" altLang="en-US" dirty="0"/>
              <a:t>그래서 주어진 철자의 열에 후속하는 철자를 예측하기가 쉬움</a:t>
            </a:r>
            <a:r>
              <a:rPr lang="en-US" altLang="ko-KR" dirty="0"/>
              <a:t>. </a:t>
            </a:r>
          </a:p>
          <a:p>
            <a:pPr lvl="1"/>
            <a:r>
              <a:rPr lang="ko-KR" altLang="en-US" dirty="0"/>
              <a:t>절대적인 것은 아니지만 </a:t>
            </a:r>
            <a:r>
              <a:rPr lang="en-US" altLang="ko-KR" dirty="0" err="1"/>
              <a:t>th</a:t>
            </a:r>
            <a:r>
              <a:rPr lang="ko-KR" altLang="en-US" dirty="0"/>
              <a:t>다음에 모음이 올 확률이 높음</a:t>
            </a:r>
            <a:r>
              <a:rPr lang="en-US" altLang="ko-KR" dirty="0"/>
              <a:t>. </a:t>
            </a:r>
          </a:p>
          <a:p>
            <a:pPr lvl="1"/>
            <a:r>
              <a:rPr lang="ko-KR" altLang="en-US" dirty="0"/>
              <a:t>또 </a:t>
            </a:r>
            <a:r>
              <a:rPr lang="en-US" altLang="ko-KR" dirty="0"/>
              <a:t>q</a:t>
            </a:r>
            <a:r>
              <a:rPr lang="ko-KR" altLang="en-US" dirty="0"/>
              <a:t>가 주어지면  그 다음 </a:t>
            </a:r>
            <a:r>
              <a:rPr lang="en-US" altLang="ko-KR" dirty="0" err="1"/>
              <a:t>a,u</a:t>
            </a:r>
            <a:r>
              <a:rPr lang="ko-KR" altLang="en-US" dirty="0"/>
              <a:t>가 올 확률은 거의 </a:t>
            </a:r>
            <a:r>
              <a:rPr lang="en-US" altLang="ko-KR" dirty="0"/>
              <a:t>100%. </a:t>
            </a:r>
          </a:p>
        </p:txBody>
      </p:sp>
    </p:spTree>
    <p:extLst>
      <p:ext uri="{BB962C8B-B14F-4D97-AF65-F5344CB8AC3E}">
        <p14:creationId xmlns:p14="http://schemas.microsoft.com/office/powerpoint/2010/main" val="3458531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#6.7 </a:t>
            </a:r>
            <a:r>
              <a:rPr lang="ko-KR" altLang="en-US" dirty="0">
                <a:solidFill>
                  <a:srgbClr val="002060"/>
                </a:solidFill>
              </a:rPr>
              <a:t>규제 매개변수</a:t>
            </a:r>
          </a:p>
        </p:txBody>
      </p:sp>
      <p:sp>
        <p:nvSpPr>
          <p:cNvPr id="3" name="TextBox 2"/>
          <p:cNvSpPr txBox="1"/>
          <p:nvPr/>
        </p:nvSpPr>
        <p:spPr>
          <a:xfrm>
            <a:off x="1130531" y="1529542"/>
            <a:ext cx="10407534" cy="2308324"/>
          </a:xfrm>
          <a:prstGeom prst="rect">
            <a:avLst/>
          </a:prstGeom>
          <a:noFill/>
        </p:spPr>
        <p:txBody>
          <a:bodyPr wrap="square" rtlCol="0">
            <a:spAutoFit/>
          </a:bodyPr>
          <a:lstStyle/>
          <a:p>
            <a:pPr marL="285750" indent="-285750">
              <a:buFontTx/>
              <a:buChar char="-"/>
            </a:pPr>
            <a:r>
              <a:rPr lang="ko-KR" altLang="en-US" dirty="0"/>
              <a:t>결정 트리는 훈련 데이터에 대한 제약사항이 거의 없음</a:t>
            </a:r>
            <a:endParaRPr lang="en-US" altLang="ko-KR" dirty="0"/>
          </a:p>
          <a:p>
            <a:pPr marL="285750" indent="-285750">
              <a:buFontTx/>
              <a:buChar char="-"/>
            </a:pPr>
            <a:r>
              <a:rPr lang="ko-KR" altLang="en-US" dirty="0"/>
              <a:t>제한을 두지 않으면 트리가 훈련 데이터에 아주 가깝게 맞추려고 해서 대부분 과대적합되기 쉬움</a:t>
            </a:r>
            <a:endParaRPr lang="en-US" altLang="ko-KR" dirty="0"/>
          </a:p>
          <a:p>
            <a:pPr marL="285750" indent="-285750">
              <a:buFontTx/>
              <a:buChar char="-"/>
            </a:pPr>
            <a:r>
              <a:rPr lang="ko-KR" altLang="en-US" dirty="0"/>
              <a:t>결정 트리는 모델 </a:t>
            </a:r>
            <a:r>
              <a:rPr lang="ko-KR" altLang="en-US" dirty="0" err="1"/>
              <a:t>파라미터가</a:t>
            </a:r>
            <a:r>
              <a:rPr lang="ko-KR" altLang="en-US" dirty="0"/>
              <a:t> 전혀 없는 것이 아니라 훈련되기 전에 </a:t>
            </a:r>
            <a:r>
              <a:rPr lang="ko-KR" altLang="en-US" dirty="0" err="1"/>
              <a:t>파라미터</a:t>
            </a:r>
            <a:r>
              <a:rPr lang="ko-KR" altLang="en-US" dirty="0"/>
              <a:t> 수가 결정되지 않기 때문에 </a:t>
            </a:r>
            <a:r>
              <a:rPr lang="ko-KR" altLang="en-US" dirty="0" err="1"/>
              <a:t>비파라미터</a:t>
            </a:r>
            <a:r>
              <a:rPr lang="ko-KR" altLang="en-US" dirty="0"/>
              <a:t> 모델이라고 부르며 모델 구조가 자유로움</a:t>
            </a:r>
            <a:endParaRPr lang="en-US" altLang="ko-KR" dirty="0"/>
          </a:p>
          <a:p>
            <a:pPr marL="285750" indent="-285750">
              <a:buFontTx/>
              <a:buChar char="-"/>
            </a:pPr>
            <a:r>
              <a:rPr lang="ko-KR" altLang="en-US" dirty="0"/>
              <a:t>반대로 선형 모델은 </a:t>
            </a:r>
            <a:r>
              <a:rPr lang="ko-KR" altLang="en-US" dirty="0" err="1"/>
              <a:t>파라미터</a:t>
            </a:r>
            <a:r>
              <a:rPr lang="ko-KR" altLang="en-US" dirty="0"/>
              <a:t> 모델</a:t>
            </a:r>
            <a:r>
              <a:rPr lang="en-US" altLang="ko-KR" dirty="0"/>
              <a:t>(</a:t>
            </a:r>
            <a:r>
              <a:rPr lang="ko-KR" altLang="en-US" dirty="0"/>
              <a:t>자유도 제한</a:t>
            </a:r>
            <a:r>
              <a:rPr lang="en-US" altLang="ko-KR" dirty="0"/>
              <a:t>, </a:t>
            </a:r>
            <a:r>
              <a:rPr lang="ko-KR" altLang="en-US" dirty="0" err="1"/>
              <a:t>과대적합</a:t>
            </a:r>
            <a:r>
              <a:rPr lang="ko-KR" altLang="en-US" dirty="0"/>
              <a:t> 위험 </a:t>
            </a:r>
            <a:r>
              <a:rPr lang="ko-KR" altLang="en-US" dirty="0" err="1"/>
              <a:t>적어짐</a:t>
            </a:r>
            <a:r>
              <a:rPr lang="en-US" altLang="ko-KR" dirty="0"/>
              <a:t>, </a:t>
            </a:r>
            <a:r>
              <a:rPr lang="ko-KR" altLang="en-US" dirty="0" err="1"/>
              <a:t>과소적합</a:t>
            </a:r>
            <a:r>
              <a:rPr lang="ko-KR" altLang="en-US" dirty="0"/>
              <a:t> 위험은 커짐</a:t>
            </a:r>
            <a:r>
              <a:rPr lang="en-US" altLang="ko-KR" dirty="0"/>
              <a:t>)</a:t>
            </a:r>
          </a:p>
          <a:p>
            <a:pPr marL="285750" indent="-285750">
              <a:buFontTx/>
              <a:buChar char="-"/>
            </a:pPr>
            <a:r>
              <a:rPr lang="ko-KR" altLang="en-US" dirty="0"/>
              <a:t>과대 적합을 피하기 위해 트리의 </a:t>
            </a:r>
            <a:r>
              <a:rPr lang="ko-KR" altLang="en-US" dirty="0" err="1"/>
              <a:t>자유도를</a:t>
            </a:r>
            <a:r>
              <a:rPr lang="ko-KR" altLang="en-US" dirty="0"/>
              <a:t> 제한할 필요가 있으며 이를 </a:t>
            </a:r>
            <a:r>
              <a:rPr lang="ko-KR" altLang="en-US" b="1" dirty="0" err="1"/>
              <a:t>규제</a:t>
            </a:r>
            <a:r>
              <a:rPr lang="ko-KR" altLang="en-US" dirty="0" err="1"/>
              <a:t>라</a:t>
            </a:r>
            <a:r>
              <a:rPr lang="ko-KR" altLang="en-US" dirty="0"/>
              <a:t> 함</a:t>
            </a:r>
            <a:endParaRPr lang="en-US" altLang="ko-KR" dirty="0"/>
          </a:p>
          <a:p>
            <a:pPr marL="285750" indent="-285750">
              <a:buFontTx/>
              <a:buChar char="-"/>
            </a:pPr>
            <a:endParaRPr lang="en-US" altLang="ko-KR" dirty="0"/>
          </a:p>
          <a:p>
            <a:pPr marL="285750" indent="-285750">
              <a:buFontTx/>
              <a:buChar char="-"/>
            </a:pPr>
            <a:endParaRPr lang="en-US" altLang="ko-KR" dirty="0"/>
          </a:p>
        </p:txBody>
      </p:sp>
      <p:sp>
        <p:nvSpPr>
          <p:cNvPr id="4" name="직사각형 3"/>
          <p:cNvSpPr/>
          <p:nvPr/>
        </p:nvSpPr>
        <p:spPr>
          <a:xfrm>
            <a:off x="653933" y="3453157"/>
            <a:ext cx="11200015" cy="646331"/>
          </a:xfrm>
          <a:prstGeom prst="rect">
            <a:avLst/>
          </a:prstGeom>
        </p:spPr>
        <p:txBody>
          <a:bodyPr wrap="square">
            <a:spAutoFit/>
          </a:bodyPr>
          <a:lstStyle/>
          <a:p>
            <a:r>
              <a:rPr lang="ko-KR" altLang="en-US" dirty="0"/>
              <a:t>매개변수 상세 내용 </a:t>
            </a:r>
            <a:r>
              <a:rPr lang="en-US" altLang="ko-KR" dirty="0"/>
              <a:t>: </a:t>
            </a:r>
          </a:p>
          <a:p>
            <a:r>
              <a:rPr lang="ko-KR" altLang="en-US" dirty="0"/>
              <a:t>http://scikit-learn.org/stable/modules/generated/sklearn.tree.DecisionTreeClassifier.html</a:t>
            </a:r>
          </a:p>
        </p:txBody>
      </p:sp>
      <p:sp>
        <p:nvSpPr>
          <p:cNvPr id="5" name="TextBox 4"/>
          <p:cNvSpPr txBox="1"/>
          <p:nvPr/>
        </p:nvSpPr>
        <p:spPr>
          <a:xfrm>
            <a:off x="1050173" y="4253400"/>
            <a:ext cx="10407534" cy="2308324"/>
          </a:xfrm>
          <a:prstGeom prst="rect">
            <a:avLst/>
          </a:prstGeom>
          <a:noFill/>
        </p:spPr>
        <p:txBody>
          <a:bodyPr wrap="square" rtlCol="0">
            <a:spAutoFit/>
          </a:bodyPr>
          <a:lstStyle/>
          <a:p>
            <a:pPr marL="285750" indent="-285750">
              <a:buFontTx/>
              <a:buChar char="-"/>
            </a:pPr>
            <a:r>
              <a:rPr lang="en-US" altLang="ko-KR" dirty="0" err="1"/>
              <a:t>min_samples_split</a:t>
            </a:r>
            <a:r>
              <a:rPr lang="en-US" altLang="ko-KR" dirty="0"/>
              <a:t>(</a:t>
            </a:r>
            <a:r>
              <a:rPr lang="ko-KR" altLang="en-US" dirty="0"/>
              <a:t>분할되기 위해 노드가 가져야하는 최소 샘플 수</a:t>
            </a:r>
            <a:r>
              <a:rPr lang="en-US" altLang="ko-KR" dirty="0"/>
              <a:t>),</a:t>
            </a:r>
          </a:p>
          <a:p>
            <a:pPr marL="285750" indent="-285750">
              <a:buFontTx/>
              <a:buChar char="-"/>
            </a:pPr>
            <a:r>
              <a:rPr lang="en-US" altLang="ko-KR" dirty="0" err="1"/>
              <a:t>min_samples_leaf</a:t>
            </a:r>
            <a:r>
              <a:rPr lang="en-US" altLang="ko-KR" dirty="0"/>
              <a:t>(</a:t>
            </a:r>
            <a:r>
              <a:rPr lang="ko-KR" altLang="en-US" dirty="0"/>
              <a:t>리프 노드가 가지고 있어야 할 최소 샘플 수</a:t>
            </a:r>
            <a:r>
              <a:rPr lang="en-US" altLang="ko-KR" dirty="0"/>
              <a:t>),</a:t>
            </a:r>
          </a:p>
          <a:p>
            <a:pPr marL="285750" indent="-285750">
              <a:buFontTx/>
              <a:buChar char="-"/>
            </a:pPr>
            <a:r>
              <a:rPr lang="en-US" altLang="ko-KR" dirty="0" err="1"/>
              <a:t>min_weight_fraction_leaf</a:t>
            </a:r>
            <a:r>
              <a:rPr lang="en-US" altLang="ko-KR" dirty="0"/>
              <a:t>(</a:t>
            </a:r>
            <a:r>
              <a:rPr lang="en-US" altLang="ko-KR" dirty="0" err="1"/>
              <a:t>min_samples_leaf</a:t>
            </a:r>
            <a:r>
              <a:rPr lang="ko-KR" altLang="en-US" dirty="0"/>
              <a:t>와 같지만 가중치가 부여된 전체 샘플 수에서의 비율</a:t>
            </a:r>
            <a:r>
              <a:rPr lang="en-US" altLang="ko-KR" dirty="0"/>
              <a:t>),</a:t>
            </a:r>
          </a:p>
          <a:p>
            <a:pPr marL="285750" indent="-285750">
              <a:buFontTx/>
              <a:buChar char="-"/>
            </a:pPr>
            <a:r>
              <a:rPr lang="en-US" altLang="ko-KR" dirty="0" err="1"/>
              <a:t>Max_leaf_nodes</a:t>
            </a:r>
            <a:r>
              <a:rPr lang="en-US" altLang="ko-KR" dirty="0"/>
              <a:t>(</a:t>
            </a:r>
            <a:r>
              <a:rPr lang="ko-KR" altLang="en-US" dirty="0" err="1"/>
              <a:t>리프노드의</a:t>
            </a:r>
            <a:r>
              <a:rPr lang="ko-KR" altLang="en-US" dirty="0"/>
              <a:t> 최대 수</a:t>
            </a:r>
            <a:r>
              <a:rPr lang="en-US" altLang="ko-KR" dirty="0"/>
              <a:t>),</a:t>
            </a:r>
          </a:p>
          <a:p>
            <a:pPr marL="285750" indent="-285750">
              <a:buFontTx/>
              <a:buChar char="-"/>
            </a:pPr>
            <a:r>
              <a:rPr lang="en-US" altLang="ko-KR" dirty="0" err="1"/>
              <a:t>Max_features</a:t>
            </a:r>
            <a:r>
              <a:rPr lang="en-US" altLang="ko-KR" dirty="0"/>
              <a:t>(</a:t>
            </a:r>
            <a:r>
              <a:rPr lang="ko-KR" altLang="en-US" dirty="0"/>
              <a:t>각 노드에서 분할에 사용할 특성의 최대 수</a:t>
            </a:r>
            <a:r>
              <a:rPr lang="en-US" altLang="ko-KR" dirty="0"/>
              <a:t>)</a:t>
            </a:r>
          </a:p>
          <a:p>
            <a:pPr marL="285750" indent="-285750">
              <a:buFontTx/>
              <a:buChar char="-"/>
            </a:pPr>
            <a:endParaRPr lang="en-US" altLang="ko-KR" dirty="0"/>
          </a:p>
          <a:p>
            <a:pPr marL="285750" indent="-285750">
              <a:buFontTx/>
              <a:buChar char="-"/>
            </a:pPr>
            <a:endParaRPr lang="en-US" altLang="ko-KR" dirty="0"/>
          </a:p>
          <a:p>
            <a:pPr marL="285750" indent="-285750">
              <a:buFontTx/>
              <a:buChar char="-"/>
            </a:pPr>
            <a:endParaRPr lang="en-US" altLang="ko-KR" dirty="0"/>
          </a:p>
        </p:txBody>
      </p:sp>
    </p:spTree>
    <p:extLst>
      <p:ext uri="{BB962C8B-B14F-4D97-AF65-F5344CB8AC3E}">
        <p14:creationId xmlns:p14="http://schemas.microsoft.com/office/powerpoint/2010/main" val="2240384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#6.7 </a:t>
            </a:r>
            <a:r>
              <a:rPr lang="ko-KR" altLang="en-US" dirty="0">
                <a:solidFill>
                  <a:srgbClr val="002060"/>
                </a:solidFill>
              </a:rPr>
              <a:t>규제 매개변수</a:t>
            </a:r>
          </a:p>
        </p:txBody>
      </p:sp>
      <p:sp>
        <p:nvSpPr>
          <p:cNvPr id="3" name="TextBox 2"/>
          <p:cNvSpPr txBox="1"/>
          <p:nvPr/>
        </p:nvSpPr>
        <p:spPr>
          <a:xfrm>
            <a:off x="1130531" y="1529542"/>
            <a:ext cx="10407534" cy="2308324"/>
          </a:xfrm>
          <a:prstGeom prst="rect">
            <a:avLst/>
          </a:prstGeom>
          <a:noFill/>
        </p:spPr>
        <p:txBody>
          <a:bodyPr wrap="square" rtlCol="0">
            <a:spAutoFit/>
          </a:bodyPr>
          <a:lstStyle/>
          <a:p>
            <a:pPr marL="285750" indent="-285750">
              <a:buFontTx/>
              <a:buChar char="-"/>
            </a:pPr>
            <a:r>
              <a:rPr lang="ko-KR" altLang="en-US" dirty="0"/>
              <a:t>결정 트리는 훈련 데이터에 대한 제약사항이 거의 없음</a:t>
            </a:r>
            <a:endParaRPr lang="en-US" altLang="ko-KR" dirty="0"/>
          </a:p>
          <a:p>
            <a:pPr marL="285750" indent="-285750">
              <a:buFontTx/>
              <a:buChar char="-"/>
            </a:pPr>
            <a:r>
              <a:rPr lang="ko-KR" altLang="en-US" dirty="0"/>
              <a:t>제한을 두지 않으면 트리가 훈련 데이터에 아주 가깝게 맞추려고 해서 대부분 과대적합되기 쉬움</a:t>
            </a:r>
            <a:endParaRPr lang="en-US" altLang="ko-KR" dirty="0"/>
          </a:p>
          <a:p>
            <a:pPr marL="285750" indent="-285750">
              <a:buFontTx/>
              <a:buChar char="-"/>
            </a:pPr>
            <a:r>
              <a:rPr lang="ko-KR" altLang="en-US" dirty="0"/>
              <a:t>결정 트리는 모델 </a:t>
            </a:r>
            <a:r>
              <a:rPr lang="ko-KR" altLang="en-US" dirty="0" err="1"/>
              <a:t>파라미터가</a:t>
            </a:r>
            <a:r>
              <a:rPr lang="ko-KR" altLang="en-US" dirty="0"/>
              <a:t> 전혀 없는 것이 아니라 훈련되기 전에 </a:t>
            </a:r>
            <a:r>
              <a:rPr lang="ko-KR" altLang="en-US" dirty="0" err="1"/>
              <a:t>파라미터</a:t>
            </a:r>
            <a:r>
              <a:rPr lang="ko-KR" altLang="en-US" dirty="0"/>
              <a:t> 수가 결정되지 않기 때문에 </a:t>
            </a:r>
            <a:r>
              <a:rPr lang="ko-KR" altLang="en-US" dirty="0" err="1"/>
              <a:t>비파라미터</a:t>
            </a:r>
            <a:r>
              <a:rPr lang="ko-KR" altLang="en-US" dirty="0"/>
              <a:t> 모델이라고 부르며 모델 구조가 자유로움</a:t>
            </a:r>
            <a:endParaRPr lang="en-US" altLang="ko-KR" dirty="0"/>
          </a:p>
          <a:p>
            <a:pPr marL="285750" indent="-285750">
              <a:buFontTx/>
              <a:buChar char="-"/>
            </a:pPr>
            <a:r>
              <a:rPr lang="ko-KR" altLang="en-US" dirty="0"/>
              <a:t>반대로 선형 모델은 </a:t>
            </a:r>
            <a:r>
              <a:rPr lang="ko-KR" altLang="en-US" dirty="0" err="1"/>
              <a:t>파라미터</a:t>
            </a:r>
            <a:r>
              <a:rPr lang="ko-KR" altLang="en-US" dirty="0"/>
              <a:t> 모델</a:t>
            </a:r>
            <a:r>
              <a:rPr lang="en-US" altLang="ko-KR" dirty="0"/>
              <a:t>(</a:t>
            </a:r>
            <a:r>
              <a:rPr lang="ko-KR" altLang="en-US" dirty="0"/>
              <a:t>자유도 제한</a:t>
            </a:r>
            <a:r>
              <a:rPr lang="en-US" altLang="ko-KR" dirty="0"/>
              <a:t>, </a:t>
            </a:r>
            <a:r>
              <a:rPr lang="ko-KR" altLang="en-US" dirty="0" err="1"/>
              <a:t>과대적합</a:t>
            </a:r>
            <a:r>
              <a:rPr lang="ko-KR" altLang="en-US" dirty="0"/>
              <a:t> 위험 </a:t>
            </a:r>
            <a:r>
              <a:rPr lang="ko-KR" altLang="en-US" dirty="0" err="1"/>
              <a:t>적어짐</a:t>
            </a:r>
            <a:r>
              <a:rPr lang="en-US" altLang="ko-KR" dirty="0"/>
              <a:t>, </a:t>
            </a:r>
            <a:r>
              <a:rPr lang="ko-KR" altLang="en-US" dirty="0" err="1"/>
              <a:t>과소적합</a:t>
            </a:r>
            <a:r>
              <a:rPr lang="ko-KR" altLang="en-US" dirty="0"/>
              <a:t> 위험은 커짐</a:t>
            </a:r>
            <a:r>
              <a:rPr lang="en-US" altLang="ko-KR" dirty="0"/>
              <a:t>)</a:t>
            </a:r>
          </a:p>
          <a:p>
            <a:pPr marL="285750" indent="-285750">
              <a:buFontTx/>
              <a:buChar char="-"/>
            </a:pPr>
            <a:r>
              <a:rPr lang="ko-KR" altLang="en-US" dirty="0"/>
              <a:t>과대 적합을 피하기 위해 트리의 </a:t>
            </a:r>
            <a:r>
              <a:rPr lang="ko-KR" altLang="en-US" dirty="0" err="1"/>
              <a:t>자유도를</a:t>
            </a:r>
            <a:r>
              <a:rPr lang="ko-KR" altLang="en-US" dirty="0"/>
              <a:t> 제한할 필요가 있으며 이를 </a:t>
            </a:r>
            <a:r>
              <a:rPr lang="ko-KR" altLang="en-US" b="1" dirty="0" err="1"/>
              <a:t>규제</a:t>
            </a:r>
            <a:r>
              <a:rPr lang="ko-KR" altLang="en-US" dirty="0" err="1"/>
              <a:t>라</a:t>
            </a:r>
            <a:r>
              <a:rPr lang="ko-KR" altLang="en-US" dirty="0"/>
              <a:t> 함</a:t>
            </a:r>
            <a:endParaRPr lang="en-US" altLang="ko-KR" dirty="0"/>
          </a:p>
          <a:p>
            <a:pPr marL="285750" indent="-285750">
              <a:buFontTx/>
              <a:buChar char="-"/>
            </a:pPr>
            <a:endParaRPr lang="en-US" altLang="ko-KR" dirty="0"/>
          </a:p>
          <a:p>
            <a:pPr marL="285750" indent="-285750">
              <a:buFontTx/>
              <a:buChar char="-"/>
            </a:pPr>
            <a:endParaRPr lang="en-US" altLang="ko-KR" dirty="0"/>
          </a:p>
        </p:txBody>
      </p:sp>
      <p:sp>
        <p:nvSpPr>
          <p:cNvPr id="4" name="직사각형 3"/>
          <p:cNvSpPr/>
          <p:nvPr/>
        </p:nvSpPr>
        <p:spPr>
          <a:xfrm>
            <a:off x="653933" y="3453157"/>
            <a:ext cx="11200015" cy="646331"/>
          </a:xfrm>
          <a:prstGeom prst="rect">
            <a:avLst/>
          </a:prstGeom>
        </p:spPr>
        <p:txBody>
          <a:bodyPr wrap="square">
            <a:spAutoFit/>
          </a:bodyPr>
          <a:lstStyle/>
          <a:p>
            <a:r>
              <a:rPr lang="ko-KR" altLang="en-US" dirty="0"/>
              <a:t>매개변수 상세 내용 </a:t>
            </a:r>
            <a:r>
              <a:rPr lang="en-US" altLang="ko-KR" dirty="0"/>
              <a:t>: </a:t>
            </a:r>
          </a:p>
          <a:p>
            <a:r>
              <a:rPr lang="ko-KR" altLang="en-US" dirty="0"/>
              <a:t>http://scikit-learn.org/stable/modules/generated/sklearn.tree.DecisionTreeClassifier.html</a:t>
            </a:r>
          </a:p>
        </p:txBody>
      </p:sp>
      <p:sp>
        <p:nvSpPr>
          <p:cNvPr id="5" name="TextBox 4"/>
          <p:cNvSpPr txBox="1"/>
          <p:nvPr/>
        </p:nvSpPr>
        <p:spPr>
          <a:xfrm>
            <a:off x="1050173" y="4253400"/>
            <a:ext cx="10407534" cy="2308324"/>
          </a:xfrm>
          <a:prstGeom prst="rect">
            <a:avLst/>
          </a:prstGeom>
          <a:noFill/>
        </p:spPr>
        <p:txBody>
          <a:bodyPr wrap="square" rtlCol="0">
            <a:spAutoFit/>
          </a:bodyPr>
          <a:lstStyle/>
          <a:p>
            <a:pPr marL="285750" indent="-285750">
              <a:buFontTx/>
              <a:buChar char="-"/>
            </a:pPr>
            <a:r>
              <a:rPr lang="en-US" altLang="ko-KR" dirty="0" err="1"/>
              <a:t>min_samples_split</a:t>
            </a:r>
            <a:r>
              <a:rPr lang="en-US" altLang="ko-KR" dirty="0"/>
              <a:t>(</a:t>
            </a:r>
            <a:r>
              <a:rPr lang="ko-KR" altLang="en-US" dirty="0"/>
              <a:t>분할되기 위해 노드가 가져야하는 최소 샘플 수</a:t>
            </a:r>
            <a:r>
              <a:rPr lang="en-US" altLang="ko-KR" dirty="0"/>
              <a:t>),</a:t>
            </a:r>
          </a:p>
          <a:p>
            <a:pPr marL="285750" indent="-285750">
              <a:buFontTx/>
              <a:buChar char="-"/>
            </a:pPr>
            <a:r>
              <a:rPr lang="en-US" altLang="ko-KR" dirty="0" err="1"/>
              <a:t>min_samples_leaf</a:t>
            </a:r>
            <a:r>
              <a:rPr lang="en-US" altLang="ko-KR" dirty="0"/>
              <a:t>(</a:t>
            </a:r>
            <a:r>
              <a:rPr lang="ko-KR" altLang="en-US" dirty="0"/>
              <a:t>리프 노드가 가지고 있어야 할 최소 샘플 수</a:t>
            </a:r>
            <a:r>
              <a:rPr lang="en-US" altLang="ko-KR" dirty="0"/>
              <a:t>),</a:t>
            </a:r>
          </a:p>
          <a:p>
            <a:pPr marL="285750" indent="-285750">
              <a:buFontTx/>
              <a:buChar char="-"/>
            </a:pPr>
            <a:r>
              <a:rPr lang="en-US" altLang="ko-KR" dirty="0" err="1"/>
              <a:t>min_weight_fraction_leaf</a:t>
            </a:r>
            <a:r>
              <a:rPr lang="en-US" altLang="ko-KR" dirty="0"/>
              <a:t>(</a:t>
            </a:r>
            <a:r>
              <a:rPr lang="en-US" altLang="ko-KR" dirty="0" err="1"/>
              <a:t>min_samples_leaf</a:t>
            </a:r>
            <a:r>
              <a:rPr lang="ko-KR" altLang="en-US" dirty="0"/>
              <a:t>와 같지만 가중치가 부여된 전체 샘플 수에서의 비율</a:t>
            </a:r>
            <a:r>
              <a:rPr lang="en-US" altLang="ko-KR" dirty="0"/>
              <a:t>),</a:t>
            </a:r>
          </a:p>
          <a:p>
            <a:pPr marL="285750" indent="-285750">
              <a:buFontTx/>
              <a:buChar char="-"/>
            </a:pPr>
            <a:r>
              <a:rPr lang="en-US" altLang="ko-KR" dirty="0" err="1"/>
              <a:t>Max_leaf_nodes</a:t>
            </a:r>
            <a:r>
              <a:rPr lang="en-US" altLang="ko-KR" dirty="0"/>
              <a:t>(</a:t>
            </a:r>
            <a:r>
              <a:rPr lang="ko-KR" altLang="en-US" dirty="0" err="1"/>
              <a:t>리프노드의</a:t>
            </a:r>
            <a:r>
              <a:rPr lang="ko-KR" altLang="en-US" dirty="0"/>
              <a:t> 최대 수</a:t>
            </a:r>
            <a:r>
              <a:rPr lang="en-US" altLang="ko-KR" dirty="0"/>
              <a:t>),</a:t>
            </a:r>
          </a:p>
          <a:p>
            <a:pPr marL="285750" indent="-285750">
              <a:buFontTx/>
              <a:buChar char="-"/>
            </a:pPr>
            <a:r>
              <a:rPr lang="en-US" altLang="ko-KR" dirty="0" err="1"/>
              <a:t>Max_features</a:t>
            </a:r>
            <a:r>
              <a:rPr lang="en-US" altLang="ko-KR" dirty="0"/>
              <a:t>(</a:t>
            </a:r>
            <a:r>
              <a:rPr lang="ko-KR" altLang="en-US" dirty="0"/>
              <a:t>각 노드에서 분할에 사용할 특성의 최대 수</a:t>
            </a:r>
            <a:r>
              <a:rPr lang="en-US" altLang="ko-KR" dirty="0"/>
              <a:t>)</a:t>
            </a:r>
          </a:p>
          <a:p>
            <a:pPr marL="285750" indent="-285750">
              <a:buFontTx/>
              <a:buChar char="-"/>
            </a:pPr>
            <a:endParaRPr lang="en-US" altLang="ko-KR" dirty="0"/>
          </a:p>
          <a:p>
            <a:pPr marL="285750" indent="-285750">
              <a:buFontTx/>
              <a:buChar char="-"/>
            </a:pPr>
            <a:endParaRPr lang="en-US" altLang="ko-KR" dirty="0"/>
          </a:p>
          <a:p>
            <a:pPr marL="285750" indent="-285750">
              <a:buFontTx/>
              <a:buChar char="-"/>
            </a:pPr>
            <a:endParaRPr lang="en-US" altLang="ko-KR" dirty="0"/>
          </a:p>
        </p:txBody>
      </p:sp>
    </p:spTree>
    <p:extLst>
      <p:ext uri="{BB962C8B-B14F-4D97-AF65-F5344CB8AC3E}">
        <p14:creationId xmlns:p14="http://schemas.microsoft.com/office/powerpoint/2010/main" val="3418999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sp>
        <p:nvSpPr>
          <p:cNvPr id="3" name="내용 개체 틀 2"/>
          <p:cNvSpPr>
            <a:spLocks noGrp="1"/>
          </p:cNvSpPr>
          <p:nvPr>
            <p:ph idx="1"/>
          </p:nvPr>
        </p:nvSpPr>
        <p:spPr/>
        <p:txBody>
          <a:bodyPr>
            <a:normAutofit/>
          </a:bodyPr>
          <a:lstStyle/>
          <a:p>
            <a:pPr>
              <a:lnSpc>
                <a:spcPct val="150000"/>
              </a:lnSpc>
            </a:pPr>
            <a:r>
              <a:rPr lang="ko-KR" altLang="en-US"/>
              <a:t>트리 생성 과정을 설명하기 위해 단순한 예제를 다뤄봄</a:t>
            </a:r>
            <a:endParaRPr lang="en-US" altLang="ko-KR"/>
          </a:p>
          <a:p>
            <a:pPr>
              <a:lnSpc>
                <a:spcPct val="150000"/>
              </a:lnSpc>
            </a:pPr>
            <a:r>
              <a:rPr lang="ko-KR" altLang="en-US"/>
              <a:t>할리우드 영화 스튜디오에서 일하며 책상 위에 영화 대본이 잔뜩 싸형있음</a:t>
            </a:r>
            <a:endParaRPr lang="en-US" altLang="ko-KR"/>
          </a:p>
          <a:p>
            <a:pPr>
              <a:lnSpc>
                <a:spcPct val="150000"/>
              </a:lnSpc>
            </a:pPr>
            <a:r>
              <a:rPr lang="ko-KR" altLang="en-US"/>
              <a:t>모두를 읽기보다는 흥행</a:t>
            </a:r>
            <a:r>
              <a:rPr lang="en-US" altLang="ko-KR"/>
              <a:t>, </a:t>
            </a:r>
            <a:r>
              <a:rPr lang="ko-KR" altLang="en-US"/>
              <a:t>비평가의 선택</a:t>
            </a:r>
            <a:r>
              <a:rPr lang="en-US" altLang="ko-KR"/>
              <a:t>, </a:t>
            </a:r>
            <a:r>
              <a:rPr lang="ko-KR" altLang="en-US"/>
              <a:t>박스 오피스의 재앙으로 범주를 나눠 영화를 그 중 하나로 구분하는 의사결정 나무 알고리즘을 개발하기로 함</a:t>
            </a:r>
            <a:endParaRPr lang="en-US" altLang="ko-KR"/>
          </a:p>
        </p:txBody>
      </p:sp>
    </p:spTree>
    <p:extLst>
      <p:ext uri="{BB962C8B-B14F-4D97-AF65-F5344CB8AC3E}">
        <p14:creationId xmlns:p14="http://schemas.microsoft.com/office/powerpoint/2010/main" val="19691450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#6.7 </a:t>
            </a:r>
            <a:r>
              <a:rPr lang="ko-KR" altLang="en-US" dirty="0">
                <a:solidFill>
                  <a:srgbClr val="002060"/>
                </a:solidFill>
              </a:rPr>
              <a:t>규제 매개변수</a:t>
            </a:r>
          </a:p>
        </p:txBody>
      </p:sp>
      <p:sp>
        <p:nvSpPr>
          <p:cNvPr id="4" name="직사각형 3"/>
          <p:cNvSpPr/>
          <p:nvPr/>
        </p:nvSpPr>
        <p:spPr>
          <a:xfrm>
            <a:off x="587431" y="5963601"/>
            <a:ext cx="11200015" cy="646331"/>
          </a:xfrm>
          <a:prstGeom prst="rect">
            <a:avLst/>
          </a:prstGeom>
        </p:spPr>
        <p:txBody>
          <a:bodyPr wrap="square">
            <a:spAutoFit/>
          </a:bodyPr>
          <a:lstStyle/>
          <a:p>
            <a:r>
              <a:rPr lang="ko-KR" altLang="en-US" dirty="0"/>
              <a:t>매개변수 상세 내용 </a:t>
            </a:r>
            <a:r>
              <a:rPr lang="en-US" altLang="ko-KR" dirty="0"/>
              <a:t>: </a:t>
            </a:r>
          </a:p>
          <a:p>
            <a:r>
              <a:rPr lang="ko-KR" altLang="en-US" dirty="0"/>
              <a:t>http://scikit-learn.org/stable/modules/generated/sklearn.tree.DecisionTreeClassifier.html</a:t>
            </a:r>
          </a:p>
        </p:txBody>
      </p:sp>
      <p:pic>
        <p:nvPicPr>
          <p:cNvPr id="6" name="그림 5"/>
          <p:cNvPicPr>
            <a:picLocks noChangeAspect="1"/>
          </p:cNvPicPr>
          <p:nvPr/>
        </p:nvPicPr>
        <p:blipFill>
          <a:blip r:embed="rId2"/>
          <a:stretch>
            <a:fillRect/>
          </a:stretch>
        </p:blipFill>
        <p:spPr>
          <a:xfrm>
            <a:off x="2795760" y="1200785"/>
            <a:ext cx="6467475" cy="2276475"/>
          </a:xfrm>
          <a:prstGeom prst="rect">
            <a:avLst/>
          </a:prstGeom>
        </p:spPr>
      </p:pic>
      <p:sp>
        <p:nvSpPr>
          <p:cNvPr id="7" name="TextBox 6"/>
          <p:cNvSpPr txBox="1"/>
          <p:nvPr/>
        </p:nvSpPr>
        <p:spPr>
          <a:xfrm>
            <a:off x="882781" y="3687124"/>
            <a:ext cx="9699321" cy="2031325"/>
          </a:xfrm>
          <a:prstGeom prst="rect">
            <a:avLst/>
          </a:prstGeom>
          <a:noFill/>
        </p:spPr>
        <p:txBody>
          <a:bodyPr wrap="square" rtlCol="0">
            <a:spAutoFit/>
          </a:bodyPr>
          <a:lstStyle/>
          <a:p>
            <a:pPr marL="285750" indent="-285750">
              <a:buFontTx/>
              <a:buChar char="-"/>
            </a:pPr>
            <a:r>
              <a:rPr lang="ko-KR" altLang="en-US" dirty="0"/>
              <a:t>규제하지 않은 왼쪽이 확실히 </a:t>
            </a:r>
            <a:r>
              <a:rPr lang="ko-KR" altLang="en-US" dirty="0" err="1"/>
              <a:t>과대적합</a:t>
            </a:r>
            <a:r>
              <a:rPr lang="ko-KR" altLang="en-US" dirty="0"/>
              <a:t> 되어 있음</a:t>
            </a:r>
            <a:endParaRPr lang="en-US" altLang="ko-KR" dirty="0">
              <a:sym typeface="Wingdings" panose="05000000000000000000" pitchFamily="2" charset="2"/>
            </a:endParaRPr>
          </a:p>
          <a:p>
            <a:pPr marL="285750" indent="-285750">
              <a:buFontTx/>
              <a:buChar char="-"/>
            </a:pPr>
            <a:r>
              <a:rPr lang="ko-KR" altLang="en-US" dirty="0">
                <a:sym typeface="Wingdings" panose="05000000000000000000" pitchFamily="2" charset="2"/>
              </a:rPr>
              <a:t>제한 없는 결정 트리를 훈련시키고 불필요한 노드를 가지치기 하는 알고리즘이 있긴 한데 </a:t>
            </a:r>
            <a:r>
              <a:rPr lang="ko-KR" altLang="en-US" dirty="0" err="1">
                <a:sym typeface="Wingdings" panose="05000000000000000000" pitchFamily="2" charset="2"/>
              </a:rPr>
              <a:t>사이킷런에서는</a:t>
            </a:r>
            <a:r>
              <a:rPr lang="ko-KR" altLang="en-US" dirty="0">
                <a:sym typeface="Wingdings" panose="05000000000000000000" pitchFamily="2" charset="2"/>
              </a:rPr>
              <a:t> 사전 가지치기만 지원함</a:t>
            </a:r>
            <a:endParaRPr lang="en-US" altLang="ko-KR" dirty="0">
              <a:sym typeface="Wingdings" panose="05000000000000000000" pitchFamily="2" charset="2"/>
            </a:endParaRPr>
          </a:p>
          <a:p>
            <a:pPr marL="285750" indent="-285750">
              <a:buFontTx/>
              <a:buChar char="-"/>
            </a:pPr>
            <a:r>
              <a:rPr lang="ko-KR" altLang="en-US" dirty="0"/>
              <a:t>여기에는 </a:t>
            </a:r>
            <a:r>
              <a:rPr lang="ko-KR" altLang="en-US" dirty="0" err="1"/>
              <a:t>카이제곱검정을</a:t>
            </a:r>
            <a:r>
              <a:rPr lang="ko-KR" altLang="en-US" dirty="0"/>
              <a:t> 사용하여 순도를 높이는데 도움이 되는지 도움이 되지 않는지 검정하고 </a:t>
            </a:r>
            <a:r>
              <a:rPr lang="en-US" altLang="ko-KR" dirty="0"/>
              <a:t>(</a:t>
            </a:r>
            <a:r>
              <a:rPr lang="ko-KR" altLang="en-US" dirty="0" err="1"/>
              <a:t>카이제곱</a:t>
            </a:r>
            <a:r>
              <a:rPr lang="ko-KR" altLang="en-US" dirty="0"/>
              <a:t> </a:t>
            </a:r>
            <a:r>
              <a:rPr lang="en-US" altLang="ko-KR" dirty="0"/>
              <a:t>p-value</a:t>
            </a:r>
            <a:r>
              <a:rPr lang="ko-KR" altLang="en-US" dirty="0"/>
              <a:t>로</a:t>
            </a:r>
            <a:r>
              <a:rPr lang="en-US" altLang="ko-KR" dirty="0"/>
              <a:t>) p-value </a:t>
            </a:r>
            <a:r>
              <a:rPr lang="ko-KR" altLang="en-US" dirty="0"/>
              <a:t>기준으로 자식 노드를 삭제함</a:t>
            </a:r>
            <a:endParaRPr lang="en-US" altLang="ko-KR" dirty="0"/>
          </a:p>
          <a:p>
            <a:pPr marL="285750" indent="-285750">
              <a:buFontTx/>
              <a:buChar char="-"/>
            </a:pPr>
            <a:r>
              <a:rPr lang="ko-KR" altLang="en-US" dirty="0"/>
              <a:t>가지치기는 불필요한 노드를 없앨 때까지 계속됨</a:t>
            </a:r>
            <a:endParaRPr lang="en-US" altLang="ko-KR" dirty="0"/>
          </a:p>
          <a:p>
            <a:pPr marL="285750" indent="-285750">
              <a:buFontTx/>
              <a:buChar char="-"/>
            </a:pPr>
            <a:endParaRPr lang="en-US" altLang="ko-KR" dirty="0"/>
          </a:p>
        </p:txBody>
      </p:sp>
    </p:spTree>
    <p:extLst>
      <p:ext uri="{BB962C8B-B14F-4D97-AF65-F5344CB8AC3E}">
        <p14:creationId xmlns:p14="http://schemas.microsoft.com/office/powerpoint/2010/main" val="4152146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#6.8 </a:t>
            </a:r>
            <a:r>
              <a:rPr lang="ko-KR" altLang="en-US" dirty="0">
                <a:solidFill>
                  <a:srgbClr val="002060"/>
                </a:solidFill>
              </a:rPr>
              <a:t>회귀</a:t>
            </a: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300" y="1453256"/>
            <a:ext cx="5867400" cy="3419475"/>
          </a:xfrm>
          <a:prstGeom prst="rect">
            <a:avLst/>
          </a:prstGeom>
        </p:spPr>
      </p:pic>
    </p:spTree>
    <p:extLst>
      <p:ext uri="{BB962C8B-B14F-4D97-AF65-F5344CB8AC3E}">
        <p14:creationId xmlns:p14="http://schemas.microsoft.com/office/powerpoint/2010/main" val="2084853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#6.8 </a:t>
            </a:r>
            <a:r>
              <a:rPr lang="ko-KR" altLang="en-US" dirty="0">
                <a:solidFill>
                  <a:srgbClr val="002060"/>
                </a:solidFill>
              </a:rPr>
              <a:t>회귀</a:t>
            </a: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5610" y="3948494"/>
            <a:ext cx="6719460" cy="2443440"/>
          </a:xfrm>
          <a:prstGeom prst="rect">
            <a:avLst/>
          </a:prstGeom>
        </p:spPr>
      </p:pic>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7649" y="1140550"/>
            <a:ext cx="6647421" cy="2417244"/>
          </a:xfrm>
          <a:prstGeom prst="rect">
            <a:avLst/>
          </a:prstGeom>
        </p:spPr>
      </p:pic>
      <p:sp>
        <p:nvSpPr>
          <p:cNvPr id="5" name="TextBox 4"/>
          <p:cNvSpPr txBox="1"/>
          <p:nvPr/>
        </p:nvSpPr>
        <p:spPr>
          <a:xfrm>
            <a:off x="864524" y="6267797"/>
            <a:ext cx="11094704" cy="369332"/>
          </a:xfrm>
          <a:prstGeom prst="rect">
            <a:avLst/>
          </a:prstGeom>
          <a:noFill/>
        </p:spPr>
        <p:txBody>
          <a:bodyPr wrap="none" rtlCol="0">
            <a:spAutoFit/>
          </a:bodyPr>
          <a:lstStyle/>
          <a:p>
            <a:r>
              <a:rPr lang="ko-KR" altLang="en-US" dirty="0"/>
              <a:t>규제가 없거나 너무 심하면 </a:t>
            </a:r>
            <a:r>
              <a:rPr lang="en-US" altLang="ko-KR" dirty="0"/>
              <a:t>overfitting </a:t>
            </a:r>
            <a:r>
              <a:rPr lang="ko-KR" altLang="en-US" dirty="0"/>
              <a:t>또는 </a:t>
            </a:r>
            <a:r>
              <a:rPr lang="en-US" altLang="ko-KR" dirty="0" err="1"/>
              <a:t>underfitting</a:t>
            </a:r>
            <a:r>
              <a:rPr lang="ko-KR" altLang="en-US" dirty="0"/>
              <a:t>되기 때문에 적절한 규제를 찾아주는 것이 적합함</a:t>
            </a:r>
          </a:p>
        </p:txBody>
      </p:sp>
    </p:spTree>
    <p:extLst>
      <p:ext uri="{BB962C8B-B14F-4D97-AF65-F5344CB8AC3E}">
        <p14:creationId xmlns:p14="http://schemas.microsoft.com/office/powerpoint/2010/main" val="2631429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#6.9 </a:t>
            </a:r>
            <a:r>
              <a:rPr lang="ko-KR" altLang="en-US" dirty="0">
                <a:solidFill>
                  <a:srgbClr val="002060"/>
                </a:solidFill>
              </a:rPr>
              <a:t>불안정성</a:t>
            </a:r>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8310" y="1766450"/>
            <a:ext cx="8675380" cy="3154683"/>
          </a:xfrm>
          <a:prstGeom prst="rect">
            <a:avLst/>
          </a:prstGeom>
        </p:spPr>
      </p:pic>
      <p:sp>
        <p:nvSpPr>
          <p:cNvPr id="7" name="TextBox 6"/>
          <p:cNvSpPr txBox="1"/>
          <p:nvPr/>
        </p:nvSpPr>
        <p:spPr>
          <a:xfrm>
            <a:off x="864524" y="4921133"/>
            <a:ext cx="8826455" cy="1477328"/>
          </a:xfrm>
          <a:prstGeom prst="rect">
            <a:avLst/>
          </a:prstGeom>
          <a:noFill/>
        </p:spPr>
        <p:txBody>
          <a:bodyPr wrap="none" rtlCol="0">
            <a:spAutoFit/>
          </a:bodyPr>
          <a:lstStyle/>
          <a:p>
            <a:pPr marL="285750" indent="-285750">
              <a:buFontTx/>
              <a:buChar char="-"/>
            </a:pPr>
            <a:r>
              <a:rPr lang="ko-KR" altLang="en-US" dirty="0"/>
              <a:t>결정 트리는 </a:t>
            </a:r>
            <a:r>
              <a:rPr lang="ko-KR" altLang="en-US" dirty="0" err="1"/>
              <a:t>훈련세트에</a:t>
            </a:r>
            <a:r>
              <a:rPr lang="ko-KR" altLang="en-US" dirty="0"/>
              <a:t> 회전에 민감함 </a:t>
            </a:r>
            <a:endParaRPr lang="en-US" altLang="ko-KR" dirty="0"/>
          </a:p>
          <a:p>
            <a:pPr marL="285750" indent="-285750">
              <a:buFontTx/>
              <a:buChar char="-"/>
            </a:pPr>
            <a:r>
              <a:rPr lang="ko-KR" altLang="en-US" dirty="0"/>
              <a:t>그래서 동일한 데이터를 </a:t>
            </a:r>
            <a:r>
              <a:rPr lang="en-US" altLang="ko-KR" dirty="0"/>
              <a:t>45</a:t>
            </a:r>
            <a:r>
              <a:rPr lang="ko-KR" altLang="en-US" dirty="0"/>
              <a:t>도 회전시켰을 때 불필요하게 </a:t>
            </a:r>
            <a:r>
              <a:rPr lang="ko-KR" altLang="en-US" dirty="0" err="1"/>
              <a:t>구불구불해짐</a:t>
            </a:r>
            <a:endParaRPr lang="en-US" altLang="ko-KR" dirty="0"/>
          </a:p>
          <a:p>
            <a:pPr marL="285750" indent="-285750">
              <a:buFontTx/>
              <a:buChar char="-"/>
            </a:pPr>
            <a:r>
              <a:rPr lang="ko-KR" altLang="en-US" dirty="0"/>
              <a:t>이 걸 해결하는 한 가지 방법은 </a:t>
            </a:r>
            <a:r>
              <a:rPr lang="en-US" altLang="ko-KR" dirty="0"/>
              <a:t>PCA</a:t>
            </a:r>
          </a:p>
          <a:p>
            <a:pPr marL="285750" indent="-285750">
              <a:buFontTx/>
              <a:buChar char="-"/>
            </a:pPr>
            <a:r>
              <a:rPr lang="ko-KR" altLang="en-US" dirty="0"/>
              <a:t>나누어 정복하기에서 얘기한 </a:t>
            </a:r>
            <a:r>
              <a:rPr lang="ko-KR" altLang="en-US" dirty="0" err="1"/>
              <a:t>훈련세트를</a:t>
            </a:r>
            <a:r>
              <a:rPr lang="ko-KR" altLang="en-US" dirty="0"/>
              <a:t> 대각선으로 분할할 수 없는 문제 때문임</a:t>
            </a:r>
            <a:endParaRPr lang="en-US" altLang="ko-KR" dirty="0"/>
          </a:p>
          <a:p>
            <a:pPr marL="285750" indent="-285750">
              <a:buFontTx/>
              <a:buChar char="-"/>
            </a:pPr>
            <a:r>
              <a:rPr lang="ko-KR" altLang="en-US" dirty="0"/>
              <a:t>왜냐면 직교하게만 분할할 수 있으니까</a:t>
            </a:r>
            <a:r>
              <a:rPr lang="en-US" altLang="ko-KR" dirty="0"/>
              <a:t>!</a:t>
            </a:r>
            <a:endParaRPr lang="ko-KR" altLang="en-US" dirty="0"/>
          </a:p>
        </p:txBody>
      </p:sp>
    </p:spTree>
    <p:extLst>
      <p:ext uri="{BB962C8B-B14F-4D97-AF65-F5344CB8AC3E}">
        <p14:creationId xmlns:p14="http://schemas.microsoft.com/office/powerpoint/2010/main" val="296333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#6.9 </a:t>
            </a:r>
            <a:r>
              <a:rPr lang="ko-KR" altLang="en-US" dirty="0">
                <a:solidFill>
                  <a:srgbClr val="002060"/>
                </a:solidFill>
              </a:rPr>
              <a:t>불안정성</a:t>
            </a:r>
          </a:p>
        </p:txBody>
      </p:sp>
      <p:sp>
        <p:nvSpPr>
          <p:cNvPr id="7" name="TextBox 6"/>
          <p:cNvSpPr txBox="1"/>
          <p:nvPr/>
        </p:nvSpPr>
        <p:spPr>
          <a:xfrm>
            <a:off x="864525" y="4921133"/>
            <a:ext cx="10199716" cy="1754326"/>
          </a:xfrm>
          <a:prstGeom prst="rect">
            <a:avLst/>
          </a:prstGeom>
          <a:noFill/>
        </p:spPr>
        <p:txBody>
          <a:bodyPr wrap="square" rtlCol="0">
            <a:spAutoFit/>
          </a:bodyPr>
          <a:lstStyle/>
          <a:p>
            <a:pPr marL="285750" indent="-285750">
              <a:buFontTx/>
              <a:buChar char="-"/>
            </a:pPr>
            <a:r>
              <a:rPr lang="ko-KR" altLang="en-US" dirty="0"/>
              <a:t>또한 훈련 데이터의 작은 변화에도 민감한 것이 결정 트리의 단점 중 하나임</a:t>
            </a:r>
            <a:endParaRPr lang="en-US" altLang="ko-KR" dirty="0"/>
          </a:p>
          <a:p>
            <a:pPr marL="285750" indent="-285750">
              <a:buFontTx/>
              <a:buChar char="-"/>
            </a:pPr>
            <a:r>
              <a:rPr lang="ko-KR" altLang="en-US" dirty="0" err="1"/>
              <a:t>훈련셋에서</a:t>
            </a:r>
            <a:r>
              <a:rPr lang="ko-KR" altLang="en-US" dirty="0"/>
              <a:t> 꽃잎 길이가 </a:t>
            </a:r>
            <a:r>
              <a:rPr lang="en-US" altLang="ko-KR" dirty="0"/>
              <a:t>4.8cm</a:t>
            </a:r>
            <a:r>
              <a:rPr lang="ko-KR" altLang="en-US" dirty="0"/>
              <a:t>이고 넓이가 </a:t>
            </a:r>
            <a:r>
              <a:rPr lang="en-US" altLang="ko-KR" dirty="0"/>
              <a:t>1.8cm</a:t>
            </a:r>
            <a:r>
              <a:rPr lang="ko-KR" altLang="en-US" dirty="0"/>
              <a:t>인 데이터를 제거하고 결정 트리를 훈련시키면 다음과 같이 분류됨</a:t>
            </a:r>
            <a:endParaRPr lang="en-US" altLang="ko-KR" dirty="0"/>
          </a:p>
          <a:p>
            <a:pPr marL="285750" indent="-285750">
              <a:buFontTx/>
              <a:buChar char="-"/>
            </a:pPr>
            <a:r>
              <a:rPr lang="ko-KR" altLang="en-US" dirty="0"/>
              <a:t>사실 </a:t>
            </a:r>
            <a:r>
              <a:rPr lang="ko-KR" altLang="en-US" dirty="0" err="1"/>
              <a:t>사이킷런에서</a:t>
            </a:r>
            <a:r>
              <a:rPr lang="ko-KR" altLang="en-US" dirty="0"/>
              <a:t> 사용하는 훈련알고리즘은 </a:t>
            </a:r>
            <a:r>
              <a:rPr lang="ko-KR" altLang="en-US" dirty="0" err="1"/>
              <a:t>확률적이라</a:t>
            </a:r>
            <a:r>
              <a:rPr lang="ko-KR" altLang="en-US" dirty="0"/>
              <a:t> </a:t>
            </a:r>
            <a:r>
              <a:rPr lang="en-US" altLang="ko-KR" dirty="0"/>
              <a:t>random state</a:t>
            </a:r>
            <a:r>
              <a:rPr lang="ko-KR" altLang="en-US" dirty="0"/>
              <a:t>에 따라 같은 훈련에서도 다른 모델을 얻을 수 있음</a:t>
            </a:r>
            <a:endParaRPr lang="en-US" altLang="ko-KR" dirty="0"/>
          </a:p>
          <a:p>
            <a:pPr marL="285750" indent="-285750">
              <a:buFontTx/>
              <a:buChar char="-"/>
            </a:pPr>
            <a:r>
              <a:rPr lang="ko-KR" altLang="en-US" dirty="0"/>
              <a:t>이러한 불안정성들은 </a:t>
            </a:r>
            <a:r>
              <a:rPr lang="ko-KR" altLang="en-US" dirty="0" err="1"/>
              <a:t>랜덤포레스트</a:t>
            </a:r>
            <a:r>
              <a:rPr lang="ko-KR" altLang="en-US" dirty="0"/>
              <a:t> 모델을 통해 극복됨</a:t>
            </a: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5764" y="990921"/>
            <a:ext cx="7315215" cy="3657607"/>
          </a:xfrm>
          <a:prstGeom prst="rect">
            <a:avLst/>
          </a:prstGeom>
        </p:spPr>
      </p:pic>
    </p:spTree>
    <p:extLst>
      <p:ext uri="{BB962C8B-B14F-4D97-AF65-F5344CB8AC3E}">
        <p14:creationId xmlns:p14="http://schemas.microsoft.com/office/powerpoint/2010/main" val="1050591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의사결정나무 알고리즘</a:t>
            </a:r>
          </a:p>
        </p:txBody>
      </p:sp>
      <p:sp>
        <p:nvSpPr>
          <p:cNvPr id="6" name="내용 개체 틀 5"/>
          <p:cNvSpPr>
            <a:spLocks noGrp="1"/>
          </p:cNvSpPr>
          <p:nvPr>
            <p:ph idx="1"/>
          </p:nvPr>
        </p:nvSpPr>
        <p:spPr/>
        <p:txBody>
          <a:bodyPr/>
          <a:lstStyle/>
          <a:p>
            <a:r>
              <a:rPr lang="ko-KR" altLang="en-US"/>
              <a:t>의사결정나무의 장점과 단점</a:t>
            </a:r>
          </a:p>
        </p:txBody>
      </p:sp>
      <p:graphicFrame>
        <p:nvGraphicFramePr>
          <p:cNvPr id="7" name="표 6"/>
          <p:cNvGraphicFramePr>
            <a:graphicFrameLocks noGrp="1"/>
          </p:cNvGraphicFramePr>
          <p:nvPr>
            <p:extLst/>
          </p:nvPr>
        </p:nvGraphicFramePr>
        <p:xfrm>
          <a:off x="1503285" y="2090706"/>
          <a:ext cx="9185430" cy="4297680"/>
        </p:xfrm>
        <a:graphic>
          <a:graphicData uri="http://schemas.openxmlformats.org/drawingml/2006/table">
            <a:tbl>
              <a:tblPr firstRow="1" bandRow="1">
                <a:tableStyleId>{5C22544A-7EE6-4342-B048-85BDC9FD1C3A}</a:tableStyleId>
              </a:tblPr>
              <a:tblGrid>
                <a:gridCol w="4592715">
                  <a:extLst>
                    <a:ext uri="{9D8B030D-6E8A-4147-A177-3AD203B41FA5}">
                      <a16:colId xmlns:a16="http://schemas.microsoft.com/office/drawing/2014/main" val="20000"/>
                    </a:ext>
                  </a:extLst>
                </a:gridCol>
                <a:gridCol w="4592715">
                  <a:extLst>
                    <a:ext uri="{9D8B030D-6E8A-4147-A177-3AD203B41FA5}">
                      <a16:colId xmlns:a16="http://schemas.microsoft.com/office/drawing/2014/main" val="20001"/>
                    </a:ext>
                  </a:extLst>
                </a:gridCol>
              </a:tblGrid>
              <a:tr h="0">
                <a:tc>
                  <a:txBody>
                    <a:bodyPr/>
                    <a:lstStyle/>
                    <a:p>
                      <a:pPr latinLnBrk="0"/>
                      <a:r>
                        <a:rPr lang="ko-KR" altLang="en-US"/>
                        <a:t>장점</a:t>
                      </a:r>
                    </a:p>
                  </a:txBody>
                  <a:tcPr/>
                </a:tc>
                <a:tc>
                  <a:txBody>
                    <a:bodyPr/>
                    <a:lstStyle/>
                    <a:p>
                      <a:pPr latinLnBrk="0"/>
                      <a:r>
                        <a:rPr lang="ko-KR" altLang="en-US"/>
                        <a:t>단점</a:t>
                      </a:r>
                    </a:p>
                  </a:txBody>
                  <a:tcPr/>
                </a:tc>
                <a:extLst>
                  <a:ext uri="{0D108BD9-81ED-4DB2-BD59-A6C34878D82A}">
                    <a16:rowId xmlns:a16="http://schemas.microsoft.com/office/drawing/2014/main" val="10000"/>
                  </a:ext>
                </a:extLst>
              </a:tr>
              <a:tr h="258595">
                <a:tc>
                  <a:txBody>
                    <a:bodyPr/>
                    <a:lstStyle/>
                    <a:p>
                      <a:pPr marL="285750" indent="-285750" latinLnBrk="0">
                        <a:buFont typeface="Arial" panose="020B0604020202020204" pitchFamily="34" charset="0"/>
                        <a:buChar char="•"/>
                      </a:pPr>
                      <a:r>
                        <a:rPr lang="ko-KR" altLang="en-US" dirty="0"/>
                        <a:t>모든 문제에 적합한 분류기</a:t>
                      </a:r>
                      <a:endParaRPr lang="en-US" altLang="ko-KR" dirty="0"/>
                    </a:p>
                    <a:p>
                      <a:pPr marL="285750" indent="-285750" latinLnBrk="0">
                        <a:buFont typeface="Arial" panose="020B0604020202020204" pitchFamily="34" charset="0"/>
                        <a:buChar char="•"/>
                      </a:pPr>
                      <a:endParaRPr lang="en-US" altLang="ko-KR" dirty="0"/>
                    </a:p>
                    <a:p>
                      <a:pPr marL="285750" indent="-285750" latinLnBrk="0">
                        <a:buFont typeface="Arial" panose="020B0604020202020204" pitchFamily="34" charset="0"/>
                        <a:buChar char="•"/>
                      </a:pPr>
                      <a:r>
                        <a:rPr lang="ko-KR" altLang="en-US" dirty="0" err="1"/>
                        <a:t>결측치</a:t>
                      </a:r>
                      <a:r>
                        <a:rPr lang="en-US" altLang="ko-KR" dirty="0"/>
                        <a:t>, </a:t>
                      </a:r>
                      <a:r>
                        <a:rPr lang="ko-KR" altLang="en-US" dirty="0"/>
                        <a:t>명목 속성</a:t>
                      </a:r>
                      <a:r>
                        <a:rPr lang="en-US" altLang="ko-KR" dirty="0"/>
                        <a:t>, </a:t>
                      </a:r>
                      <a:r>
                        <a:rPr lang="ko-KR" altLang="en-US" dirty="0"/>
                        <a:t>수치를 처리할 수 있는 자동성이 높은 학습</a:t>
                      </a:r>
                      <a:endParaRPr lang="en-US" altLang="ko-KR" dirty="0"/>
                    </a:p>
                    <a:p>
                      <a:pPr marL="285750" indent="-285750" latinLnBrk="0">
                        <a:buFont typeface="Arial" panose="020B0604020202020204" pitchFamily="34" charset="0"/>
                        <a:buChar char="•"/>
                      </a:pPr>
                      <a:endParaRPr lang="en-US" altLang="ko-KR" dirty="0"/>
                    </a:p>
                    <a:p>
                      <a:pPr marL="285750" indent="-285750" latinLnBrk="0">
                        <a:buFont typeface="Arial" panose="020B0604020202020204" pitchFamily="34" charset="0"/>
                        <a:buChar char="•"/>
                      </a:pPr>
                      <a:r>
                        <a:rPr lang="ko-KR" altLang="en-US" dirty="0"/>
                        <a:t>가장 중요한 속성만 사용</a:t>
                      </a:r>
                      <a:endParaRPr lang="en-US" altLang="ko-KR" dirty="0"/>
                    </a:p>
                    <a:p>
                      <a:pPr marL="285750" indent="-285750" latinLnBrk="0">
                        <a:buFont typeface="Arial" panose="020B0604020202020204" pitchFamily="34" charset="0"/>
                        <a:buChar char="•"/>
                      </a:pPr>
                      <a:endParaRPr lang="en-US" altLang="ko-KR" dirty="0"/>
                    </a:p>
                    <a:p>
                      <a:pPr marL="285750" indent="-285750" latinLnBrk="0">
                        <a:buFont typeface="Arial" panose="020B0604020202020204" pitchFamily="34" charset="0"/>
                        <a:buChar char="•"/>
                      </a:pPr>
                      <a:r>
                        <a:rPr lang="ko-KR" altLang="en-US" dirty="0"/>
                        <a:t>매우 많은 수 또는 상대적으로 적은 학습 데이터 사용</a:t>
                      </a:r>
                      <a:endParaRPr lang="en-US" altLang="ko-KR" dirty="0"/>
                    </a:p>
                    <a:p>
                      <a:pPr marL="285750" indent="-285750" latinLnBrk="0">
                        <a:buFont typeface="Arial" panose="020B0604020202020204" pitchFamily="34" charset="0"/>
                        <a:buChar char="•"/>
                      </a:pPr>
                      <a:endParaRPr lang="en-US" altLang="ko-KR" dirty="0"/>
                    </a:p>
                    <a:p>
                      <a:pPr marL="285750" indent="-285750" latinLnBrk="0">
                        <a:buFont typeface="Arial" panose="020B0604020202020204" pitchFamily="34" charset="0"/>
                        <a:buChar char="•"/>
                      </a:pPr>
                      <a:r>
                        <a:rPr lang="ko-KR" altLang="en-US" dirty="0"/>
                        <a:t>수학적 배경 없이도 해석할 수 있는 모형 도출</a:t>
                      </a:r>
                      <a:endParaRPr lang="en-US" altLang="ko-KR" dirty="0"/>
                    </a:p>
                    <a:p>
                      <a:pPr marL="285750" indent="-285750" latinLnBrk="0">
                        <a:buFont typeface="Arial" panose="020B0604020202020204" pitchFamily="34" charset="0"/>
                        <a:buChar char="•"/>
                      </a:pPr>
                      <a:endParaRPr lang="en-US" altLang="ko-KR" dirty="0"/>
                    </a:p>
                    <a:p>
                      <a:pPr marL="285750" indent="-285750" latinLnBrk="0">
                        <a:buFont typeface="Arial" panose="020B0604020202020204" pitchFamily="34" charset="0"/>
                        <a:buChar char="•"/>
                      </a:pPr>
                      <a:r>
                        <a:rPr lang="ko-KR" altLang="en-US" dirty="0"/>
                        <a:t>다른 복잡한 모델보다 높은 효율</a:t>
                      </a:r>
                    </a:p>
                  </a:txBody>
                  <a:tcPr/>
                </a:tc>
                <a:tc>
                  <a:txBody>
                    <a:bodyPr/>
                    <a:lstStyle/>
                    <a:p>
                      <a:pPr marL="285750" indent="-285750" latinLnBrk="0">
                        <a:buFont typeface="Arial" panose="020B0604020202020204" pitchFamily="34" charset="0"/>
                        <a:buChar char="•"/>
                      </a:pPr>
                      <a:r>
                        <a:rPr lang="ko-KR" altLang="en-US" dirty="0"/>
                        <a:t>의사 결정 나무는 다수의 레벨을 가진 속성 쪽으로 구분하는 경향이 있음</a:t>
                      </a:r>
                      <a:endParaRPr lang="en-US" altLang="ko-KR" dirty="0"/>
                    </a:p>
                    <a:p>
                      <a:pPr marL="285750" indent="-285750" latinLnBrk="0">
                        <a:buFont typeface="Arial" panose="020B0604020202020204" pitchFamily="34" charset="0"/>
                        <a:buChar char="•"/>
                      </a:pPr>
                      <a:endParaRPr lang="en-US" altLang="ko-KR" dirty="0"/>
                    </a:p>
                    <a:p>
                      <a:pPr marL="285750" indent="-285750" latinLnBrk="0">
                        <a:buFont typeface="Arial" panose="020B0604020202020204" pitchFamily="34" charset="0"/>
                        <a:buChar char="•"/>
                      </a:pPr>
                      <a:r>
                        <a:rPr lang="ko-KR" altLang="en-US" dirty="0"/>
                        <a:t>모델이 쉽게 </a:t>
                      </a:r>
                      <a:r>
                        <a:rPr lang="ko-KR" altLang="en-US" dirty="0" err="1"/>
                        <a:t>과적합화나</a:t>
                      </a:r>
                      <a:r>
                        <a:rPr lang="ko-KR" altLang="en-US" dirty="0"/>
                        <a:t> </a:t>
                      </a:r>
                      <a:r>
                        <a:rPr lang="ko-KR" altLang="en-US" dirty="0" err="1"/>
                        <a:t>과소적합됨</a:t>
                      </a:r>
                      <a:endParaRPr lang="en-US" altLang="ko-KR" dirty="0"/>
                    </a:p>
                    <a:p>
                      <a:pPr marL="285750" indent="-285750" latinLnBrk="0">
                        <a:buFont typeface="Arial" panose="020B0604020202020204" pitchFamily="34" charset="0"/>
                        <a:buChar char="•"/>
                      </a:pPr>
                      <a:endParaRPr lang="en-US" altLang="ko-KR" dirty="0"/>
                    </a:p>
                    <a:p>
                      <a:pPr marL="285750" indent="-285750" latinLnBrk="0">
                        <a:buFont typeface="Arial" panose="020B0604020202020204" pitchFamily="34" charset="0"/>
                        <a:buChar char="•"/>
                      </a:pPr>
                      <a:r>
                        <a:rPr lang="ko-KR" altLang="en-US" dirty="0"/>
                        <a:t>축과 평행으로 결정 경계를 구분하기 때문에 일부 관계가 </a:t>
                      </a:r>
                      <a:r>
                        <a:rPr lang="ko-KR" altLang="en-US" dirty="0" err="1"/>
                        <a:t>모델화하는데</a:t>
                      </a:r>
                      <a:r>
                        <a:rPr lang="ko-KR" altLang="en-US" dirty="0"/>
                        <a:t> 문제가 있음</a:t>
                      </a:r>
                      <a:endParaRPr lang="en-US" altLang="ko-KR" dirty="0"/>
                    </a:p>
                    <a:p>
                      <a:pPr marL="285750" indent="-285750" latinLnBrk="0">
                        <a:buFont typeface="Arial" panose="020B0604020202020204" pitchFamily="34" charset="0"/>
                        <a:buChar char="•"/>
                      </a:pPr>
                      <a:endParaRPr lang="en-US" altLang="ko-KR" dirty="0"/>
                    </a:p>
                    <a:p>
                      <a:pPr marL="285750" indent="-285750" latinLnBrk="0">
                        <a:buFont typeface="Arial" panose="020B0604020202020204" pitchFamily="34" charset="0"/>
                        <a:buChar char="•"/>
                      </a:pPr>
                      <a:r>
                        <a:rPr lang="ko-KR" altLang="en-US" dirty="0"/>
                        <a:t>훈련 데이터에 대한 약간의 변경이 결정 논리에 큰 변화를 줌</a:t>
                      </a:r>
                      <a:endParaRPr lang="en-US" altLang="ko-KR" dirty="0"/>
                    </a:p>
                    <a:p>
                      <a:pPr marL="285750" indent="-285750" latinLnBrk="0">
                        <a:buFont typeface="Arial" panose="020B0604020202020204" pitchFamily="34" charset="0"/>
                        <a:buChar char="•"/>
                      </a:pPr>
                      <a:endParaRPr lang="en-US" altLang="ko-KR" dirty="0"/>
                    </a:p>
                    <a:p>
                      <a:pPr marL="285750" indent="-285750" latinLnBrk="0">
                        <a:buFont typeface="Arial" panose="020B0604020202020204" pitchFamily="34" charset="0"/>
                        <a:buChar char="•"/>
                      </a:pPr>
                      <a:r>
                        <a:rPr lang="ko-KR" altLang="en-US" dirty="0"/>
                        <a:t>큰 트리는 이해하기가 어렵고 직관적이지 않음</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77071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#6.10 </a:t>
            </a:r>
            <a:r>
              <a:rPr lang="ko-KR" altLang="en-US" dirty="0">
                <a:solidFill>
                  <a:srgbClr val="002060"/>
                </a:solidFill>
              </a:rPr>
              <a:t>연습문제</a:t>
            </a:r>
          </a:p>
        </p:txBody>
      </p:sp>
      <p:sp>
        <p:nvSpPr>
          <p:cNvPr id="3" name="TextBox 2"/>
          <p:cNvSpPr txBox="1"/>
          <p:nvPr/>
        </p:nvSpPr>
        <p:spPr>
          <a:xfrm>
            <a:off x="980902" y="1338349"/>
            <a:ext cx="3325654" cy="369332"/>
          </a:xfrm>
          <a:prstGeom prst="rect">
            <a:avLst/>
          </a:prstGeom>
          <a:noFill/>
        </p:spPr>
        <p:txBody>
          <a:bodyPr wrap="none" rtlCol="0">
            <a:spAutoFit/>
          </a:bodyPr>
          <a:lstStyle/>
          <a:p>
            <a:r>
              <a:rPr lang="en-US" altLang="ko-KR" b="1" dirty="0"/>
              <a:t>Grid Search Cross-Validation</a:t>
            </a:r>
            <a:endParaRPr lang="ko-KR" altLang="en-US" b="1" dirty="0"/>
          </a:p>
        </p:txBody>
      </p:sp>
      <p:sp>
        <p:nvSpPr>
          <p:cNvPr id="4" name="직사각형 3"/>
          <p:cNvSpPr/>
          <p:nvPr/>
        </p:nvSpPr>
        <p:spPr>
          <a:xfrm>
            <a:off x="3167431" y="2136371"/>
            <a:ext cx="4239815" cy="369332"/>
          </a:xfrm>
          <a:prstGeom prst="rect">
            <a:avLst/>
          </a:prstGeom>
        </p:spPr>
        <p:txBody>
          <a:bodyPr wrap="none">
            <a:spAutoFit/>
          </a:bodyPr>
          <a:lstStyle/>
          <a:p>
            <a:r>
              <a:rPr lang="ko-KR" altLang="en-US" dirty="0"/>
              <a:t>https://github.com/jmcarpenter2/parfit</a:t>
            </a:r>
          </a:p>
        </p:txBody>
      </p:sp>
      <p:sp>
        <p:nvSpPr>
          <p:cNvPr id="5" name="TextBox 4"/>
          <p:cNvSpPr txBox="1"/>
          <p:nvPr/>
        </p:nvSpPr>
        <p:spPr>
          <a:xfrm>
            <a:off x="1241367" y="2749727"/>
            <a:ext cx="1811650" cy="369332"/>
          </a:xfrm>
          <a:prstGeom prst="rect">
            <a:avLst/>
          </a:prstGeom>
          <a:noFill/>
        </p:spPr>
        <p:txBody>
          <a:bodyPr wrap="none" rtlCol="0">
            <a:spAutoFit/>
          </a:bodyPr>
          <a:lstStyle/>
          <a:p>
            <a:r>
              <a:rPr lang="en-US" altLang="ko-KR" dirty="0" err="1"/>
              <a:t>Parfit</a:t>
            </a:r>
            <a:r>
              <a:rPr lang="en-US" altLang="ko-KR" dirty="0"/>
              <a:t> </a:t>
            </a:r>
            <a:r>
              <a:rPr lang="ko-KR" altLang="en-US" dirty="0" err="1"/>
              <a:t>설명논문</a:t>
            </a:r>
            <a:r>
              <a:rPr lang="ko-KR" altLang="en-US" dirty="0"/>
              <a:t> </a:t>
            </a:r>
          </a:p>
        </p:txBody>
      </p:sp>
      <p:sp>
        <p:nvSpPr>
          <p:cNvPr id="6" name="직사각형 5"/>
          <p:cNvSpPr/>
          <p:nvPr/>
        </p:nvSpPr>
        <p:spPr>
          <a:xfrm>
            <a:off x="3167431" y="2749727"/>
            <a:ext cx="5263429" cy="369332"/>
          </a:xfrm>
          <a:prstGeom prst="rect">
            <a:avLst/>
          </a:prstGeom>
        </p:spPr>
        <p:txBody>
          <a:bodyPr wrap="none">
            <a:spAutoFit/>
          </a:bodyPr>
          <a:lstStyle/>
          <a:p>
            <a:r>
              <a:rPr lang="ko-KR" altLang="en-US" dirty="0"/>
              <a:t>https://www.ncbi.nlm.nih.gov/pubmed/28169538</a:t>
            </a:r>
          </a:p>
        </p:txBody>
      </p:sp>
      <p:sp>
        <p:nvSpPr>
          <p:cNvPr id="7" name="TextBox 6"/>
          <p:cNvSpPr txBox="1"/>
          <p:nvPr/>
        </p:nvSpPr>
        <p:spPr>
          <a:xfrm>
            <a:off x="1241367" y="2288771"/>
            <a:ext cx="1580817" cy="369332"/>
          </a:xfrm>
          <a:prstGeom prst="rect">
            <a:avLst/>
          </a:prstGeom>
          <a:noFill/>
        </p:spPr>
        <p:txBody>
          <a:bodyPr wrap="none" rtlCol="0">
            <a:spAutoFit/>
          </a:bodyPr>
          <a:lstStyle/>
          <a:p>
            <a:r>
              <a:rPr lang="en-US" altLang="ko-KR" dirty="0" err="1"/>
              <a:t>Parfit</a:t>
            </a:r>
            <a:r>
              <a:rPr lang="en-US" altLang="ko-KR" dirty="0"/>
              <a:t> </a:t>
            </a:r>
            <a:r>
              <a:rPr lang="ko-KR" altLang="en-US" dirty="0"/>
              <a:t>패키지 </a:t>
            </a:r>
          </a:p>
        </p:txBody>
      </p:sp>
      <p:pic>
        <p:nvPicPr>
          <p:cNvPr id="8" name="그림 7"/>
          <p:cNvPicPr>
            <a:picLocks noChangeAspect="1"/>
          </p:cNvPicPr>
          <p:nvPr/>
        </p:nvPicPr>
        <p:blipFill>
          <a:blip r:embed="rId2"/>
          <a:stretch>
            <a:fillRect/>
          </a:stretch>
        </p:blipFill>
        <p:spPr>
          <a:xfrm>
            <a:off x="1168415" y="3466487"/>
            <a:ext cx="6276282" cy="2944499"/>
          </a:xfrm>
          <a:prstGeom prst="rect">
            <a:avLst/>
          </a:prstGeom>
        </p:spPr>
      </p:pic>
      <p:sp>
        <p:nvSpPr>
          <p:cNvPr id="9" name="직사각형 8"/>
          <p:cNvSpPr/>
          <p:nvPr/>
        </p:nvSpPr>
        <p:spPr>
          <a:xfrm>
            <a:off x="7672647" y="3475914"/>
            <a:ext cx="3798917" cy="1477328"/>
          </a:xfrm>
          <a:prstGeom prst="rect">
            <a:avLst/>
          </a:prstGeom>
        </p:spPr>
        <p:txBody>
          <a:bodyPr wrap="square">
            <a:spAutoFit/>
          </a:bodyPr>
          <a:lstStyle/>
          <a:p>
            <a:r>
              <a:rPr lang="ko-KR" altLang="en-US" dirty="0" err="1"/>
              <a:t>ParFit은</a:t>
            </a:r>
            <a:r>
              <a:rPr lang="ko-KR" altLang="en-US" dirty="0"/>
              <a:t> </a:t>
            </a:r>
            <a:r>
              <a:rPr lang="ko-KR" altLang="en-US" dirty="0" err="1"/>
              <a:t>파이썬으로</a:t>
            </a:r>
            <a:r>
              <a:rPr lang="ko-KR" altLang="en-US" dirty="0"/>
              <a:t> 작성되었으며 표준 및 </a:t>
            </a:r>
            <a:r>
              <a:rPr lang="ko-KR" altLang="en-US" dirty="0" err="1"/>
              <a:t>비표준</a:t>
            </a:r>
            <a:r>
              <a:rPr lang="ko-KR" altLang="en-US" dirty="0"/>
              <a:t> </a:t>
            </a:r>
            <a:r>
              <a:rPr lang="ko-KR" altLang="en-US" dirty="0" err="1"/>
              <a:t>파이썬</a:t>
            </a:r>
            <a:r>
              <a:rPr lang="ko-KR" altLang="en-US" dirty="0"/>
              <a:t> 라이브러리의 풍부한 세트를 사용하며 멀티 코어 컴퓨터 시스템에서 병렬로 실행할 수 있습니다. </a:t>
            </a:r>
          </a:p>
        </p:txBody>
      </p:sp>
    </p:spTree>
    <p:extLst>
      <p:ext uri="{BB962C8B-B14F-4D97-AF65-F5344CB8AC3E}">
        <p14:creationId xmlns:p14="http://schemas.microsoft.com/office/powerpoint/2010/main" val="1229942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#7 </a:t>
            </a:r>
            <a:r>
              <a:rPr lang="ko-KR" altLang="en-US" dirty="0">
                <a:solidFill>
                  <a:srgbClr val="002060"/>
                </a:solidFill>
              </a:rPr>
              <a:t>앙상블 학습과 랜덤 </a:t>
            </a:r>
            <a:r>
              <a:rPr lang="ko-KR" altLang="en-US" dirty="0" err="1">
                <a:solidFill>
                  <a:srgbClr val="002060"/>
                </a:solidFill>
              </a:rPr>
              <a:t>포레스트</a:t>
            </a:r>
            <a:r>
              <a:rPr lang="ko-KR" altLang="en-US" dirty="0">
                <a:solidFill>
                  <a:srgbClr val="002060"/>
                </a:solidFill>
              </a:rPr>
              <a:t> </a:t>
            </a:r>
          </a:p>
        </p:txBody>
      </p:sp>
    </p:spTree>
    <p:extLst>
      <p:ext uri="{BB962C8B-B14F-4D97-AF65-F5344CB8AC3E}">
        <p14:creationId xmlns:p14="http://schemas.microsoft.com/office/powerpoint/2010/main" val="3148025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#7.1 </a:t>
            </a:r>
            <a:r>
              <a:rPr lang="ko-KR" altLang="en-US" dirty="0">
                <a:solidFill>
                  <a:srgbClr val="002060"/>
                </a:solidFill>
              </a:rPr>
              <a:t>투표 기반 분류기</a:t>
            </a:r>
            <a:r>
              <a:rPr lang="en-US" altLang="ko-KR" dirty="0">
                <a:solidFill>
                  <a:srgbClr val="002060"/>
                </a:solidFill>
              </a:rPr>
              <a:t> </a:t>
            </a:r>
            <a:endParaRPr lang="ko-KR" altLang="en-US" dirty="0">
              <a:solidFill>
                <a:srgbClr val="002060"/>
              </a:solidFill>
            </a:endParaRPr>
          </a:p>
        </p:txBody>
      </p:sp>
      <p:pic>
        <p:nvPicPr>
          <p:cNvPr id="3" name="그림 2"/>
          <p:cNvPicPr>
            <a:picLocks noChangeAspect="1"/>
          </p:cNvPicPr>
          <p:nvPr/>
        </p:nvPicPr>
        <p:blipFill>
          <a:blip r:embed="rId2"/>
          <a:stretch>
            <a:fillRect/>
          </a:stretch>
        </p:blipFill>
        <p:spPr>
          <a:xfrm>
            <a:off x="3848100" y="1237816"/>
            <a:ext cx="4495800" cy="1971675"/>
          </a:xfrm>
          <a:prstGeom prst="rect">
            <a:avLst/>
          </a:prstGeom>
        </p:spPr>
      </p:pic>
      <p:sp>
        <p:nvSpPr>
          <p:cNvPr id="4" name="TextBox 3"/>
          <p:cNvSpPr txBox="1"/>
          <p:nvPr/>
        </p:nvSpPr>
        <p:spPr>
          <a:xfrm>
            <a:off x="581891" y="1637607"/>
            <a:ext cx="2969083" cy="369332"/>
          </a:xfrm>
          <a:prstGeom prst="rect">
            <a:avLst/>
          </a:prstGeom>
          <a:noFill/>
        </p:spPr>
        <p:txBody>
          <a:bodyPr wrap="none" rtlCol="0">
            <a:spAutoFit/>
          </a:bodyPr>
          <a:lstStyle/>
          <a:p>
            <a:r>
              <a:rPr lang="ko-KR" altLang="en-US" dirty="0"/>
              <a:t>여러 개의 </a:t>
            </a:r>
            <a:r>
              <a:rPr lang="ko-KR" altLang="en-US" dirty="0" err="1"/>
              <a:t>분류기를</a:t>
            </a:r>
            <a:r>
              <a:rPr lang="ko-KR" altLang="en-US" dirty="0"/>
              <a:t> 만들기</a:t>
            </a:r>
          </a:p>
        </p:txBody>
      </p:sp>
      <p:pic>
        <p:nvPicPr>
          <p:cNvPr id="5" name="그림 4"/>
          <p:cNvPicPr>
            <a:picLocks noChangeAspect="1"/>
          </p:cNvPicPr>
          <p:nvPr/>
        </p:nvPicPr>
        <p:blipFill>
          <a:blip r:embed="rId3"/>
          <a:stretch>
            <a:fillRect/>
          </a:stretch>
        </p:blipFill>
        <p:spPr>
          <a:xfrm>
            <a:off x="4097482" y="3708516"/>
            <a:ext cx="4495800" cy="2400300"/>
          </a:xfrm>
          <a:prstGeom prst="rect">
            <a:avLst/>
          </a:prstGeom>
        </p:spPr>
      </p:pic>
      <p:sp>
        <p:nvSpPr>
          <p:cNvPr id="6" name="TextBox 5"/>
          <p:cNvSpPr txBox="1"/>
          <p:nvPr/>
        </p:nvSpPr>
        <p:spPr>
          <a:xfrm>
            <a:off x="581891" y="4782589"/>
            <a:ext cx="1882247" cy="369332"/>
          </a:xfrm>
          <a:prstGeom prst="rect">
            <a:avLst/>
          </a:prstGeom>
          <a:noFill/>
        </p:spPr>
        <p:txBody>
          <a:bodyPr wrap="none" rtlCol="0">
            <a:spAutoFit/>
          </a:bodyPr>
          <a:lstStyle/>
          <a:p>
            <a:r>
              <a:rPr lang="ko-KR" altLang="en-US" dirty="0"/>
              <a:t>그리고 투표하기</a:t>
            </a:r>
          </a:p>
        </p:txBody>
      </p:sp>
      <p:sp>
        <p:nvSpPr>
          <p:cNvPr id="7" name="TextBox 6"/>
          <p:cNvSpPr txBox="1"/>
          <p:nvPr/>
        </p:nvSpPr>
        <p:spPr>
          <a:xfrm>
            <a:off x="1246908" y="6238509"/>
            <a:ext cx="5442580" cy="369332"/>
          </a:xfrm>
          <a:prstGeom prst="rect">
            <a:avLst/>
          </a:prstGeom>
          <a:noFill/>
        </p:spPr>
        <p:txBody>
          <a:bodyPr wrap="none" rtlCol="0">
            <a:spAutoFit/>
          </a:bodyPr>
          <a:lstStyle/>
          <a:p>
            <a:r>
              <a:rPr lang="en-US" altLang="ko-KR" dirty="0"/>
              <a:t>- </a:t>
            </a:r>
            <a:r>
              <a:rPr lang="ko-KR" altLang="en-US" dirty="0"/>
              <a:t>이런 다수결 방식을 직접 투표</a:t>
            </a:r>
            <a:r>
              <a:rPr lang="en-US" altLang="ko-KR" dirty="0"/>
              <a:t>hard voting </a:t>
            </a:r>
            <a:r>
              <a:rPr lang="ko-KR" altLang="en-US" dirty="0" err="1"/>
              <a:t>이라함</a:t>
            </a:r>
            <a:endParaRPr lang="ko-KR" altLang="en-US" dirty="0"/>
          </a:p>
        </p:txBody>
      </p:sp>
    </p:spTree>
    <p:extLst>
      <p:ext uri="{BB962C8B-B14F-4D97-AF65-F5344CB8AC3E}">
        <p14:creationId xmlns:p14="http://schemas.microsoft.com/office/powerpoint/2010/main" val="3840123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#7.1 </a:t>
            </a:r>
            <a:r>
              <a:rPr lang="ko-KR" altLang="en-US" dirty="0">
                <a:solidFill>
                  <a:srgbClr val="002060"/>
                </a:solidFill>
              </a:rPr>
              <a:t>투표 기반 분류기</a:t>
            </a:r>
            <a:r>
              <a:rPr lang="en-US" altLang="ko-KR" dirty="0">
                <a:solidFill>
                  <a:srgbClr val="002060"/>
                </a:solidFill>
              </a:rPr>
              <a:t> </a:t>
            </a:r>
            <a:endParaRPr lang="ko-KR" altLang="en-US" dirty="0">
              <a:solidFill>
                <a:srgbClr val="002060"/>
              </a:solidFill>
            </a:endParaRPr>
          </a:p>
        </p:txBody>
      </p:sp>
      <p:pic>
        <p:nvPicPr>
          <p:cNvPr id="3" name="그림 2"/>
          <p:cNvPicPr>
            <a:picLocks noChangeAspect="1"/>
          </p:cNvPicPr>
          <p:nvPr/>
        </p:nvPicPr>
        <p:blipFill>
          <a:blip r:embed="rId2"/>
          <a:stretch>
            <a:fillRect/>
          </a:stretch>
        </p:blipFill>
        <p:spPr>
          <a:xfrm>
            <a:off x="3030941" y="1742555"/>
            <a:ext cx="5793772" cy="2447059"/>
          </a:xfrm>
          <a:prstGeom prst="rect">
            <a:avLst/>
          </a:prstGeom>
        </p:spPr>
      </p:pic>
      <p:sp>
        <p:nvSpPr>
          <p:cNvPr id="4" name="TextBox 3"/>
          <p:cNvSpPr txBox="1"/>
          <p:nvPr/>
        </p:nvSpPr>
        <p:spPr>
          <a:xfrm>
            <a:off x="1022465" y="4501149"/>
            <a:ext cx="4344459" cy="646331"/>
          </a:xfrm>
          <a:prstGeom prst="rect">
            <a:avLst/>
          </a:prstGeom>
          <a:noFill/>
        </p:spPr>
        <p:txBody>
          <a:bodyPr wrap="none" rtlCol="0">
            <a:spAutoFit/>
          </a:bodyPr>
          <a:lstStyle/>
          <a:p>
            <a:pPr marL="285750" indent="-285750">
              <a:buFontTx/>
              <a:buChar char="-"/>
            </a:pPr>
            <a:r>
              <a:rPr lang="ko-KR" altLang="en-US" dirty="0"/>
              <a:t>이런 투표들은 큰 수의 법칙에 기초함</a:t>
            </a:r>
            <a:endParaRPr lang="en-US" altLang="ko-KR" dirty="0"/>
          </a:p>
          <a:p>
            <a:pPr marL="285750" indent="-285750">
              <a:buFontTx/>
              <a:buChar char="-"/>
            </a:pPr>
            <a:endParaRPr lang="ko-KR" altLang="en-US" dirty="0"/>
          </a:p>
        </p:txBody>
      </p:sp>
    </p:spTree>
    <p:extLst>
      <p:ext uri="{BB962C8B-B14F-4D97-AF65-F5344CB8AC3E}">
        <p14:creationId xmlns:p14="http://schemas.microsoft.com/office/powerpoint/2010/main" val="3726152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sp>
        <p:nvSpPr>
          <p:cNvPr id="3" name="내용 개체 틀 2"/>
          <p:cNvSpPr>
            <a:spLocks noGrp="1"/>
          </p:cNvSpPr>
          <p:nvPr>
            <p:ph idx="1"/>
          </p:nvPr>
        </p:nvSpPr>
        <p:spPr/>
        <p:txBody>
          <a:bodyPr>
            <a:normAutofit/>
          </a:bodyPr>
          <a:lstStyle/>
          <a:p>
            <a:pPr>
              <a:lnSpc>
                <a:spcPct val="150000"/>
              </a:lnSpc>
            </a:pPr>
            <a:r>
              <a:rPr lang="ko-KR" altLang="en-US"/>
              <a:t>최근 개봉한 </a:t>
            </a:r>
            <a:r>
              <a:rPr lang="en-US" altLang="ko-KR"/>
              <a:t>30</a:t>
            </a:r>
            <a:r>
              <a:rPr lang="ko-KR" altLang="en-US"/>
              <a:t>개 영화에 대한 기록을 살펴봄</a:t>
            </a:r>
            <a:endParaRPr lang="en-US" altLang="ko-KR"/>
          </a:p>
          <a:p>
            <a:pPr>
              <a:lnSpc>
                <a:spcPct val="150000"/>
              </a:lnSpc>
            </a:pPr>
            <a:r>
              <a:rPr lang="ko-KR" altLang="en-US"/>
              <a:t>영화의 예산</a:t>
            </a:r>
            <a:r>
              <a:rPr lang="en-US" altLang="ko-KR"/>
              <a:t>, A</a:t>
            </a:r>
            <a:r>
              <a:rPr lang="ko-KR" altLang="en-US"/>
              <a:t>급 배우의 수</a:t>
            </a:r>
            <a:r>
              <a:rPr lang="en-US" altLang="ko-KR"/>
              <a:t>, </a:t>
            </a:r>
            <a:r>
              <a:rPr lang="ko-KR" altLang="en-US"/>
              <a:t>성공 여부 간에 관계가 있어 보임</a:t>
            </a:r>
            <a:endParaRPr lang="en-US" altLang="ko-KR"/>
          </a:p>
          <a:p>
            <a:pPr>
              <a:lnSpc>
                <a:spcPct val="150000"/>
              </a:lnSpc>
            </a:pPr>
            <a:endParaRPr lang="en-US" altLang="ko-KR"/>
          </a:p>
        </p:txBody>
      </p:sp>
      <p:pic>
        <p:nvPicPr>
          <p:cNvPr id="4" name="그림 3"/>
          <p:cNvPicPr>
            <a:picLocks noChangeAspect="1"/>
          </p:cNvPicPr>
          <p:nvPr/>
        </p:nvPicPr>
        <p:blipFill>
          <a:blip r:embed="rId2"/>
          <a:stretch>
            <a:fillRect/>
          </a:stretch>
        </p:blipFill>
        <p:spPr>
          <a:xfrm>
            <a:off x="3223104" y="2912882"/>
            <a:ext cx="5745793" cy="3490569"/>
          </a:xfrm>
          <a:prstGeom prst="rect">
            <a:avLst/>
          </a:prstGeom>
        </p:spPr>
      </p:pic>
    </p:spTree>
    <p:extLst>
      <p:ext uri="{BB962C8B-B14F-4D97-AF65-F5344CB8AC3E}">
        <p14:creationId xmlns:p14="http://schemas.microsoft.com/office/powerpoint/2010/main" val="3007303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#7.1 </a:t>
            </a:r>
            <a:r>
              <a:rPr lang="ko-KR" altLang="en-US" dirty="0">
                <a:solidFill>
                  <a:srgbClr val="002060"/>
                </a:solidFill>
              </a:rPr>
              <a:t>투표 기반 분류기</a:t>
            </a:r>
            <a:r>
              <a:rPr lang="en-US" altLang="ko-KR" dirty="0">
                <a:solidFill>
                  <a:srgbClr val="002060"/>
                </a:solidFill>
              </a:rPr>
              <a:t> </a:t>
            </a:r>
            <a:endParaRPr lang="ko-KR" altLang="en-US" dirty="0">
              <a:solidFill>
                <a:srgbClr val="002060"/>
              </a:solidFill>
            </a:endParaRPr>
          </a:p>
        </p:txBody>
      </p:sp>
      <p:pic>
        <p:nvPicPr>
          <p:cNvPr id="3" name="그림 2"/>
          <p:cNvPicPr>
            <a:picLocks noChangeAspect="1"/>
          </p:cNvPicPr>
          <p:nvPr/>
        </p:nvPicPr>
        <p:blipFill>
          <a:blip r:embed="rId2"/>
          <a:stretch>
            <a:fillRect/>
          </a:stretch>
        </p:blipFill>
        <p:spPr>
          <a:xfrm>
            <a:off x="2352675" y="990600"/>
            <a:ext cx="7486650" cy="4876800"/>
          </a:xfrm>
          <a:prstGeom prst="rect">
            <a:avLst/>
          </a:prstGeom>
        </p:spPr>
      </p:pic>
    </p:spTree>
    <p:extLst>
      <p:ext uri="{BB962C8B-B14F-4D97-AF65-F5344CB8AC3E}">
        <p14:creationId xmlns:p14="http://schemas.microsoft.com/office/powerpoint/2010/main" val="1572281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#7.2 </a:t>
            </a:r>
            <a:r>
              <a:rPr lang="ko-KR" altLang="en-US" dirty="0" err="1">
                <a:solidFill>
                  <a:srgbClr val="002060"/>
                </a:solidFill>
              </a:rPr>
              <a:t>배깅과</a:t>
            </a:r>
            <a:r>
              <a:rPr lang="ko-KR" altLang="en-US" dirty="0">
                <a:solidFill>
                  <a:srgbClr val="002060"/>
                </a:solidFill>
              </a:rPr>
              <a:t> </a:t>
            </a:r>
            <a:r>
              <a:rPr lang="ko-KR" altLang="en-US" dirty="0" err="1">
                <a:solidFill>
                  <a:srgbClr val="002060"/>
                </a:solidFill>
              </a:rPr>
              <a:t>페이스팅</a:t>
            </a:r>
            <a:endParaRPr lang="ko-KR" altLang="en-US" dirty="0">
              <a:solidFill>
                <a:srgbClr val="002060"/>
              </a:solidFill>
            </a:endParaRPr>
          </a:p>
        </p:txBody>
      </p:sp>
      <p:sp>
        <p:nvSpPr>
          <p:cNvPr id="3" name="TextBox 2"/>
          <p:cNvSpPr txBox="1"/>
          <p:nvPr/>
        </p:nvSpPr>
        <p:spPr>
          <a:xfrm>
            <a:off x="1122218" y="1288473"/>
            <a:ext cx="6808210" cy="646331"/>
          </a:xfrm>
          <a:prstGeom prst="rect">
            <a:avLst/>
          </a:prstGeom>
          <a:noFill/>
        </p:spPr>
        <p:txBody>
          <a:bodyPr wrap="none" rtlCol="0">
            <a:spAutoFit/>
          </a:bodyPr>
          <a:lstStyle/>
          <a:p>
            <a:r>
              <a:rPr lang="ko-KR" altLang="en-US" dirty="0" err="1"/>
              <a:t>배깅</a:t>
            </a:r>
            <a:r>
              <a:rPr lang="en-US" altLang="ko-KR" dirty="0"/>
              <a:t>(bagging) : </a:t>
            </a:r>
            <a:r>
              <a:rPr lang="ko-KR" altLang="en-US" dirty="0"/>
              <a:t>훈련세트에서 중복을 허용하여 </a:t>
            </a:r>
            <a:r>
              <a:rPr lang="ko-KR" altLang="en-US" dirty="0" err="1"/>
              <a:t>샘플링하는</a:t>
            </a:r>
            <a:r>
              <a:rPr lang="ko-KR" altLang="en-US" dirty="0"/>
              <a:t> 방식</a:t>
            </a:r>
            <a:endParaRPr lang="en-US" altLang="ko-KR" dirty="0"/>
          </a:p>
          <a:p>
            <a:r>
              <a:rPr lang="ko-KR" altLang="en-US" dirty="0" err="1"/>
              <a:t>페이스팅</a:t>
            </a:r>
            <a:r>
              <a:rPr lang="en-US" altLang="ko-KR" dirty="0"/>
              <a:t>(pasting) : </a:t>
            </a:r>
            <a:r>
              <a:rPr lang="ko-KR" altLang="en-US" dirty="0"/>
              <a:t>중복을 허용하지 않고 </a:t>
            </a:r>
            <a:r>
              <a:rPr lang="ko-KR" altLang="en-US" dirty="0" err="1"/>
              <a:t>샘플링하는</a:t>
            </a:r>
            <a:r>
              <a:rPr lang="ko-KR" altLang="en-US" dirty="0"/>
              <a:t> 방식</a:t>
            </a:r>
            <a:endParaRPr lang="en-US" altLang="ko-KR" dirty="0"/>
          </a:p>
        </p:txBody>
      </p:sp>
      <p:pic>
        <p:nvPicPr>
          <p:cNvPr id="4" name="그림 3"/>
          <p:cNvPicPr>
            <a:picLocks noChangeAspect="1"/>
          </p:cNvPicPr>
          <p:nvPr/>
        </p:nvPicPr>
        <p:blipFill>
          <a:blip r:embed="rId2"/>
          <a:stretch>
            <a:fillRect/>
          </a:stretch>
        </p:blipFill>
        <p:spPr>
          <a:xfrm>
            <a:off x="2977470" y="2232356"/>
            <a:ext cx="5950399" cy="3030691"/>
          </a:xfrm>
          <a:prstGeom prst="rect">
            <a:avLst/>
          </a:prstGeom>
        </p:spPr>
      </p:pic>
      <p:sp>
        <p:nvSpPr>
          <p:cNvPr id="5" name="TextBox 4"/>
          <p:cNvSpPr txBox="1"/>
          <p:nvPr/>
        </p:nvSpPr>
        <p:spPr>
          <a:xfrm>
            <a:off x="590204" y="5669280"/>
            <a:ext cx="8133958" cy="646331"/>
          </a:xfrm>
          <a:prstGeom prst="rect">
            <a:avLst/>
          </a:prstGeom>
          <a:noFill/>
        </p:spPr>
        <p:txBody>
          <a:bodyPr wrap="none" rtlCol="0">
            <a:spAutoFit/>
          </a:bodyPr>
          <a:lstStyle/>
          <a:p>
            <a:pPr marL="285750" indent="-285750">
              <a:buFontTx/>
              <a:buChar char="-"/>
            </a:pPr>
            <a:r>
              <a:rPr lang="ko-KR" altLang="en-US" dirty="0" err="1"/>
              <a:t>한예측기만</a:t>
            </a:r>
            <a:r>
              <a:rPr lang="ko-KR" altLang="en-US" dirty="0"/>
              <a:t> </a:t>
            </a:r>
            <a:r>
              <a:rPr lang="ko-KR" altLang="en-US" dirty="0" err="1"/>
              <a:t>배깅을</a:t>
            </a:r>
            <a:r>
              <a:rPr lang="ko-KR" altLang="en-US" dirty="0"/>
              <a:t> 사용하여 훈련</a:t>
            </a:r>
            <a:endParaRPr lang="en-US" altLang="ko-KR" dirty="0"/>
          </a:p>
          <a:p>
            <a:pPr marL="285750" indent="-285750">
              <a:buFontTx/>
              <a:buChar char="-"/>
            </a:pPr>
            <a:r>
              <a:rPr lang="ko-KR" altLang="en-US" dirty="0" err="1"/>
              <a:t>예측기가</a:t>
            </a:r>
            <a:r>
              <a:rPr lang="ko-KR" altLang="en-US" dirty="0"/>
              <a:t> 훈련을 마쳐서 </a:t>
            </a:r>
            <a:r>
              <a:rPr lang="ko-KR" altLang="en-US" dirty="0" err="1"/>
              <a:t>앙상블해서</a:t>
            </a:r>
            <a:r>
              <a:rPr lang="ko-KR" altLang="en-US" dirty="0"/>
              <a:t> 결과를 내면 편향이 많이 감소해 있음</a:t>
            </a:r>
          </a:p>
        </p:txBody>
      </p:sp>
    </p:spTree>
    <p:extLst>
      <p:ext uri="{BB962C8B-B14F-4D97-AF65-F5344CB8AC3E}">
        <p14:creationId xmlns:p14="http://schemas.microsoft.com/office/powerpoint/2010/main" val="4524136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#7.2.1 </a:t>
            </a:r>
            <a:r>
              <a:rPr lang="ko-KR" altLang="en-US" dirty="0" err="1">
                <a:solidFill>
                  <a:srgbClr val="002060"/>
                </a:solidFill>
              </a:rPr>
              <a:t>사이킷런의</a:t>
            </a:r>
            <a:r>
              <a:rPr lang="en-US" altLang="ko-KR" dirty="0">
                <a:solidFill>
                  <a:srgbClr val="002060"/>
                </a:solidFill>
              </a:rPr>
              <a:t> </a:t>
            </a:r>
            <a:r>
              <a:rPr lang="ko-KR" altLang="en-US" dirty="0" err="1">
                <a:solidFill>
                  <a:srgbClr val="002060"/>
                </a:solidFill>
              </a:rPr>
              <a:t>배깅과</a:t>
            </a:r>
            <a:r>
              <a:rPr lang="ko-KR" altLang="en-US" dirty="0">
                <a:solidFill>
                  <a:srgbClr val="002060"/>
                </a:solidFill>
              </a:rPr>
              <a:t> </a:t>
            </a:r>
            <a:r>
              <a:rPr lang="ko-KR" altLang="en-US" dirty="0" err="1">
                <a:solidFill>
                  <a:srgbClr val="002060"/>
                </a:solidFill>
              </a:rPr>
              <a:t>페이스팅</a:t>
            </a:r>
            <a:endParaRPr lang="ko-KR" altLang="en-US" dirty="0">
              <a:solidFill>
                <a:srgbClr val="002060"/>
              </a:solidFill>
            </a:endParaRPr>
          </a:p>
        </p:txBody>
      </p:sp>
      <p:pic>
        <p:nvPicPr>
          <p:cNvPr id="6" name="그림 5"/>
          <p:cNvPicPr>
            <a:picLocks noChangeAspect="1"/>
          </p:cNvPicPr>
          <p:nvPr/>
        </p:nvPicPr>
        <p:blipFill>
          <a:blip r:embed="rId2"/>
          <a:stretch>
            <a:fillRect/>
          </a:stretch>
        </p:blipFill>
        <p:spPr>
          <a:xfrm>
            <a:off x="1072342" y="1280593"/>
            <a:ext cx="4800600" cy="1952625"/>
          </a:xfrm>
          <a:prstGeom prst="rect">
            <a:avLst/>
          </a:prstGeom>
        </p:spPr>
      </p:pic>
      <p:sp>
        <p:nvSpPr>
          <p:cNvPr id="7" name="TextBox 6"/>
          <p:cNvSpPr txBox="1"/>
          <p:nvPr/>
        </p:nvSpPr>
        <p:spPr>
          <a:xfrm>
            <a:off x="1138844" y="3338224"/>
            <a:ext cx="10050957" cy="369332"/>
          </a:xfrm>
          <a:prstGeom prst="rect">
            <a:avLst/>
          </a:prstGeom>
          <a:noFill/>
        </p:spPr>
        <p:txBody>
          <a:bodyPr wrap="none" rtlCol="0">
            <a:spAutoFit/>
          </a:bodyPr>
          <a:lstStyle/>
          <a:p>
            <a:r>
              <a:rPr lang="en-US" altLang="ko-KR" dirty="0"/>
              <a:t>- Bagging classifier</a:t>
            </a:r>
            <a:r>
              <a:rPr lang="ko-KR" altLang="en-US" dirty="0"/>
              <a:t>는 </a:t>
            </a:r>
            <a:r>
              <a:rPr lang="en-US" altLang="ko-KR" dirty="0" err="1"/>
              <a:t>predict_proba</a:t>
            </a:r>
            <a:r>
              <a:rPr lang="en-US" altLang="ko-KR" dirty="0"/>
              <a:t> </a:t>
            </a:r>
            <a:r>
              <a:rPr lang="ko-KR" altLang="en-US" dirty="0"/>
              <a:t>옵션에 따라 직접 투표 대신 간접 투표를 사용할 수도 있음</a:t>
            </a:r>
          </a:p>
        </p:txBody>
      </p:sp>
      <p:pic>
        <p:nvPicPr>
          <p:cNvPr id="8" name="그림 7"/>
          <p:cNvPicPr>
            <a:picLocks noChangeAspect="1"/>
          </p:cNvPicPr>
          <p:nvPr/>
        </p:nvPicPr>
        <p:blipFill>
          <a:blip r:embed="rId3"/>
          <a:stretch>
            <a:fillRect/>
          </a:stretch>
        </p:blipFill>
        <p:spPr>
          <a:xfrm>
            <a:off x="2781300" y="4036349"/>
            <a:ext cx="6629400" cy="2343150"/>
          </a:xfrm>
          <a:prstGeom prst="rect">
            <a:avLst/>
          </a:prstGeom>
        </p:spPr>
      </p:pic>
    </p:spTree>
    <p:extLst>
      <p:ext uri="{BB962C8B-B14F-4D97-AF65-F5344CB8AC3E}">
        <p14:creationId xmlns:p14="http://schemas.microsoft.com/office/powerpoint/2010/main" val="3081017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#7.2.2 OOB </a:t>
            </a:r>
            <a:r>
              <a:rPr lang="ko-KR" altLang="en-US" dirty="0">
                <a:solidFill>
                  <a:srgbClr val="002060"/>
                </a:solidFill>
              </a:rPr>
              <a:t>평가</a:t>
            </a:r>
          </a:p>
        </p:txBody>
      </p:sp>
      <p:pic>
        <p:nvPicPr>
          <p:cNvPr id="7" name="그림 6"/>
          <p:cNvPicPr>
            <a:picLocks noChangeAspect="1"/>
          </p:cNvPicPr>
          <p:nvPr/>
        </p:nvPicPr>
        <p:blipFill>
          <a:blip r:embed="rId2"/>
          <a:stretch>
            <a:fillRect/>
          </a:stretch>
        </p:blipFill>
        <p:spPr>
          <a:xfrm>
            <a:off x="797588" y="1174432"/>
            <a:ext cx="2466975" cy="485775"/>
          </a:xfrm>
          <a:prstGeom prst="rect">
            <a:avLst/>
          </a:prstGeom>
        </p:spPr>
      </p:pic>
      <p:sp>
        <p:nvSpPr>
          <p:cNvPr id="8" name="TextBox 7"/>
          <p:cNvSpPr txBox="1"/>
          <p:nvPr/>
        </p:nvSpPr>
        <p:spPr>
          <a:xfrm>
            <a:off x="1080655" y="1770611"/>
            <a:ext cx="9875520" cy="1754326"/>
          </a:xfrm>
          <a:prstGeom prst="rect">
            <a:avLst/>
          </a:prstGeom>
          <a:noFill/>
        </p:spPr>
        <p:txBody>
          <a:bodyPr wrap="square" rtlCol="0">
            <a:spAutoFit/>
          </a:bodyPr>
          <a:lstStyle/>
          <a:p>
            <a:pPr marL="285750" indent="-285750">
              <a:buFontTx/>
              <a:buChar char="-"/>
            </a:pPr>
            <a:r>
              <a:rPr lang="ko-KR" altLang="en-US" dirty="0" err="1"/>
              <a:t>배깅을</a:t>
            </a:r>
            <a:r>
              <a:rPr lang="ko-KR" altLang="en-US" dirty="0"/>
              <a:t> 사용하면 어떤 건 여러 번 </a:t>
            </a:r>
            <a:r>
              <a:rPr lang="ko-KR" altLang="en-US" dirty="0" err="1"/>
              <a:t>샘플링되고</a:t>
            </a:r>
            <a:r>
              <a:rPr lang="ko-KR" altLang="en-US" dirty="0"/>
              <a:t> 어떤 건 전혀 선택 안 될 수도 있음</a:t>
            </a:r>
            <a:endParaRPr lang="en-US" altLang="ko-KR" dirty="0"/>
          </a:p>
          <a:p>
            <a:pPr marL="285750" indent="-285750">
              <a:buFontTx/>
              <a:buChar char="-"/>
            </a:pPr>
            <a:r>
              <a:rPr lang="ko-KR" altLang="en-US" dirty="0"/>
              <a:t>그래서 선택되지 않은 훈련 샘플을 나머지를 </a:t>
            </a:r>
            <a:r>
              <a:rPr lang="en-US" altLang="ko-KR" dirty="0"/>
              <a:t>OOB</a:t>
            </a:r>
            <a:r>
              <a:rPr lang="ko-KR" altLang="en-US" dirty="0"/>
              <a:t>라 함</a:t>
            </a:r>
            <a:endParaRPr lang="en-US" altLang="ko-KR" dirty="0"/>
          </a:p>
          <a:p>
            <a:pPr marL="285750" indent="-285750">
              <a:buFontTx/>
              <a:buChar char="-"/>
            </a:pPr>
            <a:r>
              <a:rPr lang="ko-KR" altLang="en-US" dirty="0" err="1"/>
              <a:t>예측기마다</a:t>
            </a:r>
            <a:r>
              <a:rPr lang="ko-KR" altLang="en-US" dirty="0"/>
              <a:t> 남은 샘플의 수는 각각 다름</a:t>
            </a:r>
            <a:endParaRPr lang="en-US" altLang="ko-KR" dirty="0"/>
          </a:p>
          <a:p>
            <a:pPr marL="285750" indent="-285750">
              <a:buFontTx/>
              <a:buChar char="-"/>
            </a:pPr>
            <a:r>
              <a:rPr lang="ko-KR" altLang="en-US" dirty="0" err="1"/>
              <a:t>예측기가</a:t>
            </a:r>
            <a:r>
              <a:rPr lang="ko-KR" altLang="en-US" dirty="0"/>
              <a:t> 훈련되는 동안에는 </a:t>
            </a:r>
            <a:r>
              <a:rPr lang="en-US" altLang="ko-KR" dirty="0"/>
              <a:t>OOB </a:t>
            </a:r>
            <a:r>
              <a:rPr lang="ko-KR" altLang="en-US" dirty="0"/>
              <a:t>샘플을 사용하지 않으므로 </a:t>
            </a:r>
            <a:r>
              <a:rPr lang="ko-KR" altLang="en-US" dirty="0" err="1"/>
              <a:t>검증세트나</a:t>
            </a:r>
            <a:r>
              <a:rPr lang="ko-KR" altLang="en-US" dirty="0"/>
              <a:t> </a:t>
            </a:r>
            <a:r>
              <a:rPr lang="ko-KR" altLang="en-US" dirty="0" err="1"/>
              <a:t>교차검증을</a:t>
            </a:r>
            <a:r>
              <a:rPr lang="ko-KR" altLang="en-US" dirty="0"/>
              <a:t> 사용하지 않고</a:t>
            </a:r>
            <a:r>
              <a:rPr lang="en-US" altLang="ko-KR" dirty="0"/>
              <a:t>, OOB </a:t>
            </a:r>
            <a:r>
              <a:rPr lang="ko-KR" altLang="en-US" dirty="0"/>
              <a:t>샘플을 사용해 평가할 수 있음</a:t>
            </a:r>
            <a:endParaRPr lang="en-US" altLang="ko-KR" dirty="0"/>
          </a:p>
          <a:p>
            <a:pPr marL="285750" indent="-285750">
              <a:buFontTx/>
              <a:buChar char="-"/>
            </a:pPr>
            <a:r>
              <a:rPr lang="ko-KR" altLang="en-US" dirty="0"/>
              <a:t>앙상블 평가는 각 </a:t>
            </a:r>
            <a:r>
              <a:rPr lang="ko-KR" altLang="en-US" dirty="0" err="1"/>
              <a:t>예측기의</a:t>
            </a:r>
            <a:r>
              <a:rPr lang="ko-KR" altLang="en-US" dirty="0"/>
              <a:t> </a:t>
            </a:r>
            <a:r>
              <a:rPr lang="en-US" altLang="ko-KR" dirty="0"/>
              <a:t>OOB </a:t>
            </a:r>
            <a:r>
              <a:rPr lang="ko-KR" altLang="en-US" dirty="0"/>
              <a:t>평가를 평균하여 얻음</a:t>
            </a:r>
          </a:p>
        </p:txBody>
      </p:sp>
      <p:pic>
        <p:nvPicPr>
          <p:cNvPr id="10" name="그림 9"/>
          <p:cNvPicPr>
            <a:picLocks noChangeAspect="1"/>
          </p:cNvPicPr>
          <p:nvPr/>
        </p:nvPicPr>
        <p:blipFill>
          <a:blip r:embed="rId3"/>
          <a:stretch>
            <a:fillRect/>
          </a:stretch>
        </p:blipFill>
        <p:spPr>
          <a:xfrm>
            <a:off x="1080655" y="3711892"/>
            <a:ext cx="4629150" cy="714375"/>
          </a:xfrm>
          <a:prstGeom prst="rect">
            <a:avLst/>
          </a:prstGeom>
        </p:spPr>
      </p:pic>
      <p:pic>
        <p:nvPicPr>
          <p:cNvPr id="11" name="그림 10"/>
          <p:cNvPicPr>
            <a:picLocks noChangeAspect="1"/>
          </p:cNvPicPr>
          <p:nvPr/>
        </p:nvPicPr>
        <p:blipFill>
          <a:blip r:embed="rId4"/>
          <a:stretch>
            <a:fillRect/>
          </a:stretch>
        </p:blipFill>
        <p:spPr>
          <a:xfrm>
            <a:off x="963151" y="4321593"/>
            <a:ext cx="3000375" cy="581025"/>
          </a:xfrm>
          <a:prstGeom prst="rect">
            <a:avLst/>
          </a:prstGeom>
        </p:spPr>
      </p:pic>
      <p:pic>
        <p:nvPicPr>
          <p:cNvPr id="12" name="그림 11"/>
          <p:cNvPicPr>
            <a:picLocks noChangeAspect="1"/>
          </p:cNvPicPr>
          <p:nvPr/>
        </p:nvPicPr>
        <p:blipFill>
          <a:blip r:embed="rId5"/>
          <a:stretch>
            <a:fillRect/>
          </a:stretch>
        </p:blipFill>
        <p:spPr>
          <a:xfrm>
            <a:off x="1080655" y="5222923"/>
            <a:ext cx="4048125" cy="914400"/>
          </a:xfrm>
          <a:prstGeom prst="rect">
            <a:avLst/>
          </a:prstGeom>
        </p:spPr>
      </p:pic>
      <p:pic>
        <p:nvPicPr>
          <p:cNvPr id="13" name="그림 12"/>
          <p:cNvPicPr>
            <a:picLocks noChangeAspect="1"/>
          </p:cNvPicPr>
          <p:nvPr/>
        </p:nvPicPr>
        <p:blipFill>
          <a:blip r:embed="rId6"/>
          <a:stretch>
            <a:fillRect/>
          </a:stretch>
        </p:blipFill>
        <p:spPr>
          <a:xfrm>
            <a:off x="7476692" y="3831734"/>
            <a:ext cx="3057525" cy="1704975"/>
          </a:xfrm>
          <a:prstGeom prst="rect">
            <a:avLst/>
          </a:prstGeom>
        </p:spPr>
      </p:pic>
    </p:spTree>
    <p:extLst>
      <p:ext uri="{BB962C8B-B14F-4D97-AF65-F5344CB8AC3E}">
        <p14:creationId xmlns:p14="http://schemas.microsoft.com/office/powerpoint/2010/main" val="3423050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#7.3 </a:t>
            </a:r>
            <a:r>
              <a:rPr lang="ko-KR" altLang="en-US" dirty="0">
                <a:solidFill>
                  <a:srgbClr val="002060"/>
                </a:solidFill>
              </a:rPr>
              <a:t>랜덤 패치와 서브스페이스</a:t>
            </a:r>
          </a:p>
        </p:txBody>
      </p:sp>
      <p:sp>
        <p:nvSpPr>
          <p:cNvPr id="7" name="TextBox 6"/>
          <p:cNvSpPr txBox="1"/>
          <p:nvPr/>
        </p:nvSpPr>
        <p:spPr>
          <a:xfrm>
            <a:off x="972590" y="1088967"/>
            <a:ext cx="9369873" cy="2031325"/>
          </a:xfrm>
          <a:prstGeom prst="rect">
            <a:avLst/>
          </a:prstGeom>
          <a:noFill/>
        </p:spPr>
        <p:txBody>
          <a:bodyPr wrap="none" rtlCol="0">
            <a:spAutoFit/>
          </a:bodyPr>
          <a:lstStyle/>
          <a:p>
            <a:pPr marL="285750" indent="-285750">
              <a:buFontTx/>
              <a:buChar char="-"/>
            </a:pPr>
            <a:r>
              <a:rPr lang="en-US" altLang="ko-KR" dirty="0"/>
              <a:t>Bagging Classifier</a:t>
            </a:r>
            <a:r>
              <a:rPr lang="ko-KR" altLang="en-US" dirty="0"/>
              <a:t>는 특성 샘플링도 지원</a:t>
            </a:r>
            <a:endParaRPr lang="en-US" altLang="ko-KR" dirty="0"/>
          </a:p>
          <a:p>
            <a:pPr marL="285750" indent="-285750">
              <a:buFontTx/>
              <a:buChar char="-"/>
            </a:pPr>
            <a:r>
              <a:rPr lang="en-US" altLang="ko-KR" dirty="0" err="1"/>
              <a:t>Max_features</a:t>
            </a:r>
            <a:r>
              <a:rPr lang="ko-KR" altLang="en-US" dirty="0"/>
              <a:t>와 </a:t>
            </a:r>
            <a:r>
              <a:rPr lang="en-US" altLang="ko-KR" dirty="0" err="1"/>
              <a:t>Bootstrap_features</a:t>
            </a:r>
            <a:r>
              <a:rPr lang="en-US" altLang="ko-KR" dirty="0"/>
              <a:t> </a:t>
            </a:r>
            <a:r>
              <a:rPr lang="ko-KR" altLang="en-US" dirty="0"/>
              <a:t>두가지 매개변수로 </a:t>
            </a:r>
            <a:r>
              <a:rPr lang="ko-KR" altLang="en-US" dirty="0" err="1"/>
              <a:t>조절가능</a:t>
            </a:r>
            <a:endParaRPr lang="en-US" altLang="ko-KR" dirty="0"/>
          </a:p>
          <a:p>
            <a:pPr marL="285750" indent="-285750">
              <a:buFontTx/>
              <a:buChar char="-"/>
            </a:pPr>
            <a:r>
              <a:rPr lang="ko-KR" altLang="en-US" dirty="0"/>
              <a:t>각 </a:t>
            </a:r>
            <a:r>
              <a:rPr lang="ko-KR" altLang="en-US" dirty="0" err="1"/>
              <a:t>예측기는</a:t>
            </a:r>
            <a:r>
              <a:rPr lang="ko-KR" altLang="en-US" dirty="0"/>
              <a:t> 무작위로 선택한 입력 특성의 일부분으로 훈련</a:t>
            </a:r>
            <a:endParaRPr lang="en-US" altLang="ko-KR" dirty="0"/>
          </a:p>
          <a:p>
            <a:pPr marL="285750" indent="-285750">
              <a:buFontTx/>
              <a:buChar char="-"/>
            </a:pPr>
            <a:r>
              <a:rPr lang="ko-KR" altLang="en-US" dirty="0"/>
              <a:t>이미지와 같은 고차원 데이터 셋을 다룰 때 유용함</a:t>
            </a:r>
            <a:endParaRPr lang="en-US" altLang="ko-KR" dirty="0"/>
          </a:p>
          <a:p>
            <a:pPr marL="285750" indent="-285750">
              <a:buFontTx/>
              <a:buChar char="-"/>
            </a:pPr>
            <a:r>
              <a:rPr lang="ko-KR" altLang="en-US" dirty="0"/>
              <a:t>훈련 특성과 샘플을 모두 </a:t>
            </a:r>
            <a:r>
              <a:rPr lang="ko-KR" altLang="en-US" dirty="0" err="1"/>
              <a:t>샘플링하는</a:t>
            </a:r>
            <a:r>
              <a:rPr lang="ko-KR" altLang="en-US" dirty="0"/>
              <a:t> 것을 랜덤 패치 방식이라고 하며</a:t>
            </a:r>
            <a:r>
              <a:rPr lang="en-US" altLang="ko-KR" dirty="0"/>
              <a:t>,</a:t>
            </a:r>
          </a:p>
          <a:p>
            <a:pPr marL="285750" indent="-285750">
              <a:buFontTx/>
              <a:buChar char="-"/>
            </a:pPr>
            <a:r>
              <a:rPr lang="ko-KR" altLang="en-US" dirty="0"/>
              <a:t>훈련 샘플을 모두 사용하고 특성은 </a:t>
            </a:r>
            <a:r>
              <a:rPr lang="ko-KR" altLang="en-US" dirty="0" err="1"/>
              <a:t>샘플링하는</a:t>
            </a:r>
            <a:r>
              <a:rPr lang="ko-KR" altLang="en-US" dirty="0"/>
              <a:t> 것을 랜덤 서브스페이스 방식이라고 함</a:t>
            </a:r>
            <a:endParaRPr lang="en-US" altLang="ko-KR" dirty="0"/>
          </a:p>
          <a:p>
            <a:pPr marL="285750" indent="-285750">
              <a:buFontTx/>
              <a:buChar char="-"/>
            </a:pPr>
            <a:r>
              <a:rPr lang="ko-KR" altLang="en-US" dirty="0"/>
              <a:t>특성 샘플링은 더 다양한 </a:t>
            </a:r>
            <a:r>
              <a:rPr lang="ko-KR" altLang="en-US" dirty="0" err="1"/>
              <a:t>예측기를</a:t>
            </a:r>
            <a:r>
              <a:rPr lang="ko-KR" altLang="en-US" dirty="0"/>
              <a:t> 만들며</a:t>
            </a:r>
            <a:r>
              <a:rPr lang="en-US" altLang="ko-KR" dirty="0"/>
              <a:t>, </a:t>
            </a:r>
            <a:r>
              <a:rPr lang="ko-KR" altLang="en-US" dirty="0"/>
              <a:t>편향을 늘리는 대신 분산을 낮춤</a:t>
            </a:r>
            <a:endParaRPr lang="en-US" altLang="ko-KR" dirty="0"/>
          </a:p>
        </p:txBody>
      </p:sp>
    </p:spTree>
    <p:extLst>
      <p:ext uri="{BB962C8B-B14F-4D97-AF65-F5344CB8AC3E}">
        <p14:creationId xmlns:p14="http://schemas.microsoft.com/office/powerpoint/2010/main" val="1878735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2961" y="4879571"/>
            <a:ext cx="10124594" cy="2031325"/>
          </a:xfrm>
          <a:prstGeom prst="rect">
            <a:avLst/>
          </a:prstGeom>
          <a:noFill/>
        </p:spPr>
        <p:txBody>
          <a:bodyPr wrap="square" rtlCol="0">
            <a:spAutoFit/>
          </a:bodyPr>
          <a:lstStyle/>
          <a:p>
            <a:r>
              <a:rPr lang="ko-KR" altLang="en-US" dirty="0"/>
              <a:t>참고 </a:t>
            </a:r>
            <a:r>
              <a:rPr lang="en-US" altLang="ko-KR" dirty="0"/>
              <a:t>: </a:t>
            </a:r>
            <a:r>
              <a:rPr lang="ko-KR" altLang="en-US" dirty="0"/>
              <a:t>편향</a:t>
            </a:r>
            <a:r>
              <a:rPr lang="en-US" altLang="ko-KR" dirty="0"/>
              <a:t>-</a:t>
            </a:r>
            <a:r>
              <a:rPr lang="ko-KR" altLang="en-US" dirty="0"/>
              <a:t>분산 트레이드 오프</a:t>
            </a:r>
            <a:endParaRPr lang="en-US" altLang="ko-KR" dirty="0"/>
          </a:p>
          <a:p>
            <a:endParaRPr lang="en-US" altLang="ko-KR" dirty="0"/>
          </a:p>
          <a:p>
            <a:r>
              <a:rPr lang="en-US" altLang="ko-KR" dirty="0">
                <a:hlinkClick r:id="rId2"/>
              </a:rPr>
              <a:t>https://ko.wikipedia.org/wiki/%ED%8E%B8%ED%96%A5-%EB%B6%84%EC%82%B0_%ED%8A%B8%EB%A0%88%EC%9D%B4%EB%93%9C%EC%98%A4%ED%94%84</a:t>
            </a:r>
            <a:endParaRPr lang="en-US" altLang="ko-KR" dirty="0"/>
          </a:p>
          <a:p>
            <a:r>
              <a:rPr lang="en-US" altLang="ko-KR" dirty="0"/>
              <a:t>https://brunch.co.kr/@chris-song/32</a:t>
            </a:r>
          </a:p>
          <a:p>
            <a:endParaRPr lang="en-US" altLang="ko-KR" dirty="0"/>
          </a:p>
        </p:txBody>
      </p:sp>
      <p:sp>
        <p:nvSpPr>
          <p:cNvPr id="3"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ko-KR" altLang="en-US" dirty="0">
                <a:solidFill>
                  <a:srgbClr val="002060"/>
                </a:solidFill>
              </a:rPr>
              <a:t>편향 </a:t>
            </a:r>
            <a:r>
              <a:rPr lang="en-US" altLang="ko-KR" dirty="0">
                <a:solidFill>
                  <a:srgbClr val="002060"/>
                </a:solidFill>
              </a:rPr>
              <a:t>– </a:t>
            </a:r>
            <a:r>
              <a:rPr lang="ko-KR" altLang="en-US" dirty="0">
                <a:solidFill>
                  <a:srgbClr val="002060"/>
                </a:solidFill>
              </a:rPr>
              <a:t>분산 트레이드 오프</a:t>
            </a:r>
          </a:p>
        </p:txBody>
      </p:sp>
      <p:pic>
        <p:nvPicPr>
          <p:cNvPr id="4" name="그림 3"/>
          <p:cNvPicPr>
            <a:picLocks noChangeAspect="1"/>
          </p:cNvPicPr>
          <p:nvPr/>
        </p:nvPicPr>
        <p:blipFill>
          <a:blip r:embed="rId3"/>
          <a:stretch>
            <a:fillRect/>
          </a:stretch>
        </p:blipFill>
        <p:spPr>
          <a:xfrm>
            <a:off x="400657" y="1275484"/>
            <a:ext cx="3531264" cy="1739612"/>
          </a:xfrm>
          <a:prstGeom prst="rect">
            <a:avLst/>
          </a:prstGeom>
        </p:spPr>
      </p:pic>
      <p:pic>
        <p:nvPicPr>
          <p:cNvPr id="5" name="그림 4"/>
          <p:cNvPicPr>
            <a:picLocks noChangeAspect="1"/>
          </p:cNvPicPr>
          <p:nvPr/>
        </p:nvPicPr>
        <p:blipFill>
          <a:blip r:embed="rId4"/>
          <a:stretch>
            <a:fillRect/>
          </a:stretch>
        </p:blipFill>
        <p:spPr>
          <a:xfrm>
            <a:off x="4768994" y="990922"/>
            <a:ext cx="6012613" cy="2531184"/>
          </a:xfrm>
          <a:prstGeom prst="rect">
            <a:avLst/>
          </a:prstGeom>
        </p:spPr>
      </p:pic>
      <p:pic>
        <p:nvPicPr>
          <p:cNvPr id="6" name="그림 5"/>
          <p:cNvPicPr>
            <a:picLocks noChangeAspect="1"/>
          </p:cNvPicPr>
          <p:nvPr/>
        </p:nvPicPr>
        <p:blipFill>
          <a:blip r:embed="rId5"/>
          <a:stretch>
            <a:fillRect/>
          </a:stretch>
        </p:blipFill>
        <p:spPr>
          <a:xfrm>
            <a:off x="6993861" y="3440342"/>
            <a:ext cx="3590925" cy="2238375"/>
          </a:xfrm>
          <a:prstGeom prst="rect">
            <a:avLst/>
          </a:prstGeom>
        </p:spPr>
      </p:pic>
    </p:spTree>
    <p:extLst>
      <p:ext uri="{BB962C8B-B14F-4D97-AF65-F5344CB8AC3E}">
        <p14:creationId xmlns:p14="http://schemas.microsoft.com/office/powerpoint/2010/main" val="9343663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#7.4 </a:t>
            </a:r>
            <a:r>
              <a:rPr lang="ko-KR" altLang="en-US" dirty="0" err="1">
                <a:solidFill>
                  <a:srgbClr val="002060"/>
                </a:solidFill>
              </a:rPr>
              <a:t>랜덤포레스트</a:t>
            </a:r>
            <a:endParaRPr lang="ko-KR" altLang="en-US" dirty="0">
              <a:solidFill>
                <a:srgbClr val="002060"/>
              </a:solidFill>
            </a:endParaRPr>
          </a:p>
        </p:txBody>
      </p:sp>
      <p:sp>
        <p:nvSpPr>
          <p:cNvPr id="3" name="TextBox 2"/>
          <p:cNvSpPr txBox="1"/>
          <p:nvPr/>
        </p:nvSpPr>
        <p:spPr>
          <a:xfrm>
            <a:off x="914400" y="1255222"/>
            <a:ext cx="6354625" cy="369332"/>
          </a:xfrm>
          <a:prstGeom prst="rect">
            <a:avLst/>
          </a:prstGeom>
          <a:noFill/>
        </p:spPr>
        <p:txBody>
          <a:bodyPr wrap="none" rtlCol="0">
            <a:spAutoFit/>
          </a:bodyPr>
          <a:lstStyle/>
          <a:p>
            <a:pPr marL="285750" indent="-285750">
              <a:buFontTx/>
              <a:buChar char="-"/>
            </a:pPr>
            <a:r>
              <a:rPr lang="ko-KR" altLang="en-US" dirty="0" err="1"/>
              <a:t>결정트리에</a:t>
            </a:r>
            <a:r>
              <a:rPr lang="ko-KR" altLang="en-US" dirty="0"/>
              <a:t> </a:t>
            </a:r>
            <a:r>
              <a:rPr lang="ko-KR" altLang="en-US" dirty="0" err="1"/>
              <a:t>배깅을</a:t>
            </a:r>
            <a:r>
              <a:rPr lang="ko-KR" altLang="en-US" dirty="0"/>
              <a:t> 적용한 결정 트리의 앙상블 결과 모델</a:t>
            </a:r>
            <a:endParaRPr lang="en-US" altLang="ko-KR" dirty="0"/>
          </a:p>
        </p:txBody>
      </p:sp>
      <p:pic>
        <p:nvPicPr>
          <p:cNvPr id="4" name="그림 3"/>
          <p:cNvPicPr>
            <a:picLocks noChangeAspect="1"/>
          </p:cNvPicPr>
          <p:nvPr/>
        </p:nvPicPr>
        <p:blipFill>
          <a:blip r:embed="rId2"/>
          <a:stretch>
            <a:fillRect/>
          </a:stretch>
        </p:blipFill>
        <p:spPr>
          <a:xfrm>
            <a:off x="2391641" y="2094894"/>
            <a:ext cx="6743700" cy="1304925"/>
          </a:xfrm>
          <a:prstGeom prst="rect">
            <a:avLst/>
          </a:prstGeom>
        </p:spPr>
      </p:pic>
      <p:pic>
        <p:nvPicPr>
          <p:cNvPr id="5" name="그림 4"/>
          <p:cNvPicPr>
            <a:picLocks noChangeAspect="1"/>
          </p:cNvPicPr>
          <p:nvPr/>
        </p:nvPicPr>
        <p:blipFill>
          <a:blip r:embed="rId3"/>
          <a:stretch>
            <a:fillRect/>
          </a:stretch>
        </p:blipFill>
        <p:spPr>
          <a:xfrm>
            <a:off x="2222789" y="3609368"/>
            <a:ext cx="6000750" cy="1019175"/>
          </a:xfrm>
          <a:prstGeom prst="rect">
            <a:avLst/>
          </a:prstGeom>
        </p:spPr>
      </p:pic>
    </p:spTree>
    <p:extLst>
      <p:ext uri="{BB962C8B-B14F-4D97-AF65-F5344CB8AC3E}">
        <p14:creationId xmlns:p14="http://schemas.microsoft.com/office/powerpoint/2010/main" val="2495057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dirty="0"/>
              <a:t>랜덤 </a:t>
            </a:r>
            <a:r>
              <a:rPr lang="ko-KR" altLang="en-US" dirty="0" err="1"/>
              <a:t>포레스트</a:t>
            </a:r>
            <a:endParaRPr lang="ko-KR" altLang="en-US" dirty="0"/>
          </a:p>
        </p:txBody>
      </p:sp>
      <p:sp>
        <p:nvSpPr>
          <p:cNvPr id="5" name="내용 개체 틀 4"/>
          <p:cNvSpPr>
            <a:spLocks noGrp="1"/>
          </p:cNvSpPr>
          <p:nvPr>
            <p:ph idx="1"/>
          </p:nvPr>
        </p:nvSpPr>
        <p:spPr/>
        <p:txBody>
          <a:bodyPr>
            <a:normAutofit/>
          </a:bodyPr>
          <a:lstStyle/>
          <a:p>
            <a:r>
              <a:rPr lang="ko-KR" altLang="en-US" dirty="0"/>
              <a:t>랜덤 </a:t>
            </a:r>
            <a:r>
              <a:rPr lang="ko-KR" altLang="en-US" dirty="0" err="1"/>
              <a:t>포레스트</a:t>
            </a:r>
            <a:r>
              <a:rPr lang="ko-KR" altLang="en-US" dirty="0"/>
              <a:t> 알고리즘은 버클리 대학 교수인 레오 </a:t>
            </a:r>
            <a:r>
              <a:rPr lang="ko-KR" altLang="en-US" dirty="0" err="1"/>
              <a:t>브라이먼과</a:t>
            </a:r>
            <a:r>
              <a:rPr lang="ko-KR" altLang="en-US" dirty="0"/>
              <a:t> </a:t>
            </a:r>
            <a:r>
              <a:rPr lang="ko-KR" altLang="en-US" dirty="0" err="1"/>
              <a:t>아델</a:t>
            </a:r>
            <a:r>
              <a:rPr lang="ko-KR" altLang="en-US" dirty="0"/>
              <a:t> </a:t>
            </a:r>
            <a:r>
              <a:rPr lang="ko-KR" altLang="en-US" dirty="0" err="1"/>
              <a:t>커틀러가</a:t>
            </a:r>
            <a:r>
              <a:rPr lang="ko-KR" altLang="en-US" dirty="0"/>
              <a:t> 개발</a:t>
            </a:r>
            <a:endParaRPr lang="en-US" altLang="ko-KR" dirty="0"/>
          </a:p>
          <a:p>
            <a:r>
              <a:rPr lang="ko-KR" altLang="en-US" dirty="0"/>
              <a:t>랜덤 </a:t>
            </a:r>
            <a:r>
              <a:rPr lang="ko-KR" altLang="en-US" dirty="0" err="1"/>
              <a:t>포레스트는</a:t>
            </a:r>
            <a:r>
              <a:rPr lang="ko-KR" altLang="en-US" dirty="0"/>
              <a:t> 데이터의 부분 집합으로 다수 모델을 학습하여 일련의 모델을 만듦</a:t>
            </a:r>
            <a:endParaRPr lang="en-US" altLang="ko-KR" dirty="0"/>
          </a:p>
          <a:p>
            <a:r>
              <a:rPr lang="ko-KR" altLang="en-US" dirty="0"/>
              <a:t>부분 집합은 전체 학습 데이터셋에서 임의 추출함</a:t>
            </a:r>
            <a:endParaRPr lang="en-US" altLang="ko-KR" dirty="0"/>
          </a:p>
          <a:p>
            <a:r>
              <a:rPr lang="ko-KR" altLang="en-US" dirty="0"/>
              <a:t>부분 집합을 만드는 한 가지 방법은 부트스트랩 </a:t>
            </a:r>
            <a:r>
              <a:rPr lang="ko-KR" altLang="en-US" dirty="0" err="1"/>
              <a:t>애그리게이션</a:t>
            </a:r>
            <a:r>
              <a:rPr lang="ko-KR" altLang="en-US" dirty="0"/>
              <a:t> 알고리즘과 동일한 방식으로 임의 복원 추출하는 것임</a:t>
            </a:r>
            <a:endParaRPr lang="en-US" altLang="ko-KR" dirty="0"/>
          </a:p>
          <a:p>
            <a:r>
              <a:rPr lang="ko-KR" altLang="en-US" dirty="0"/>
              <a:t>그러나 </a:t>
            </a:r>
            <a:r>
              <a:rPr lang="ko-KR" altLang="en-US" dirty="0" err="1"/>
              <a:t>배깅과</a:t>
            </a:r>
            <a:r>
              <a:rPr lang="ko-KR" altLang="en-US" dirty="0"/>
              <a:t> 랜덤 </a:t>
            </a:r>
            <a:r>
              <a:rPr lang="ko-KR" altLang="en-US" dirty="0" err="1"/>
              <a:t>포레스트가</a:t>
            </a:r>
            <a:r>
              <a:rPr lang="ko-KR" altLang="en-US" dirty="0"/>
              <a:t> 다른 점은</a:t>
            </a:r>
            <a:r>
              <a:rPr lang="en-US" altLang="ko-KR" dirty="0"/>
              <a:t> </a:t>
            </a:r>
            <a:r>
              <a:rPr lang="ko-KR" altLang="en-US" dirty="0"/>
              <a:t>랜덤 </a:t>
            </a:r>
            <a:r>
              <a:rPr lang="ko-KR" altLang="en-US" dirty="0" err="1"/>
              <a:t>포레스트</a:t>
            </a:r>
            <a:r>
              <a:rPr lang="ko-KR" altLang="en-US" dirty="0"/>
              <a:t> 에서 사용하는 트레이닝 세트는 모든 속성을 사용하지 않고 속성의 부분 집합을 사용한다는 것임</a:t>
            </a:r>
            <a:endParaRPr lang="en-US" altLang="ko-KR" dirty="0"/>
          </a:p>
        </p:txBody>
      </p:sp>
    </p:spTree>
    <p:extLst>
      <p:ext uri="{BB962C8B-B14F-4D97-AF65-F5344CB8AC3E}">
        <p14:creationId xmlns:p14="http://schemas.microsoft.com/office/powerpoint/2010/main" val="23320684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랜덤 포레스트</a:t>
            </a:r>
            <a:r>
              <a:rPr lang="en-US" altLang="ko-KR"/>
              <a:t>: </a:t>
            </a:r>
            <a:r>
              <a:rPr lang="ko-KR" altLang="en-US"/>
              <a:t>배깅 더하기 임의 속성 부분 집합</a:t>
            </a:r>
          </a:p>
        </p:txBody>
      </p:sp>
      <p:sp>
        <p:nvSpPr>
          <p:cNvPr id="5" name="내용 개체 틀 4"/>
          <p:cNvSpPr>
            <a:spLocks noGrp="1"/>
          </p:cNvSpPr>
          <p:nvPr>
            <p:ph idx="1"/>
          </p:nvPr>
        </p:nvSpPr>
        <p:spPr/>
        <p:txBody>
          <a:bodyPr>
            <a:normAutofit/>
          </a:bodyPr>
          <a:lstStyle/>
          <a:p>
            <a:r>
              <a:rPr lang="ko-KR" altLang="en-US" dirty="0"/>
              <a:t>이전 단일 속성 예제는 랜덤 포레스트에서는 작동하지 않음</a:t>
            </a:r>
            <a:endParaRPr lang="en-US" altLang="ko-KR" dirty="0"/>
          </a:p>
          <a:p>
            <a:r>
              <a:rPr lang="ko-KR" altLang="en-US" dirty="0"/>
              <a:t>단일 속성에 대한 임의 추출은 의미가 없는 일</a:t>
            </a:r>
            <a:endParaRPr lang="en-US" altLang="ko-KR" dirty="0"/>
          </a:p>
          <a:p>
            <a:r>
              <a:rPr lang="ko-KR" altLang="en-US" dirty="0" err="1"/>
              <a:t>배깅과</a:t>
            </a:r>
            <a:r>
              <a:rPr lang="ko-KR" altLang="en-US" dirty="0"/>
              <a:t> 거의 비슷하지만 </a:t>
            </a:r>
            <a:r>
              <a:rPr lang="en-US" altLang="ko-KR" dirty="0" err="1"/>
              <a:t>nAttr</a:t>
            </a:r>
            <a:r>
              <a:rPr lang="ko-KR" altLang="en-US" dirty="0"/>
              <a:t>를 정의하는 부분임</a:t>
            </a:r>
            <a:endParaRPr lang="en-US" altLang="ko-KR" dirty="0"/>
          </a:p>
          <a:p>
            <a:r>
              <a:rPr lang="ko-KR" altLang="en-US" dirty="0"/>
              <a:t>속성에 대해 임의 추출하기 위해서 얼마나 많은 속성을 선택해야 </a:t>
            </a:r>
            <a:r>
              <a:rPr lang="ko-KR" altLang="en-US" dirty="0" err="1"/>
              <a:t>하느지</a:t>
            </a:r>
            <a:r>
              <a:rPr lang="ko-KR" altLang="en-US" dirty="0"/>
              <a:t> 아는 것이 필요함</a:t>
            </a:r>
            <a:endParaRPr lang="en-US" altLang="ko-KR" dirty="0"/>
          </a:p>
          <a:p>
            <a:r>
              <a:rPr lang="ko-KR" altLang="en-US" dirty="0"/>
              <a:t>원 논문의 저자는 </a:t>
            </a:r>
            <a:r>
              <a:rPr lang="en-US" altLang="ko-KR" dirty="0"/>
              <a:t>1/3 </a:t>
            </a:r>
            <a:r>
              <a:rPr lang="ko-KR" altLang="en-US" dirty="0"/>
              <a:t>개의 속성을 사용하길 추천함</a:t>
            </a:r>
            <a:endParaRPr lang="en-US" altLang="ko-KR" dirty="0"/>
          </a:p>
          <a:p>
            <a:r>
              <a:rPr lang="ko-KR" altLang="en-US" dirty="0"/>
              <a:t>분류에서는 속성 개수의 제곱근을 추천함</a:t>
            </a:r>
            <a:endParaRPr lang="en-US" altLang="ko-KR" dirty="0"/>
          </a:p>
          <a:p>
            <a:r>
              <a:rPr lang="ko-KR" altLang="en-US" dirty="0"/>
              <a:t>샘플을 임의 추출하고</a:t>
            </a:r>
            <a:r>
              <a:rPr lang="en-US" altLang="ko-KR" dirty="0"/>
              <a:t>, </a:t>
            </a:r>
            <a:r>
              <a:rPr lang="ko-KR" altLang="en-US" dirty="0"/>
              <a:t>열도 </a:t>
            </a:r>
            <a:r>
              <a:rPr lang="ko-KR" altLang="en-US" dirty="0" err="1"/>
              <a:t>비복원</a:t>
            </a:r>
            <a:r>
              <a:rPr lang="ko-KR" altLang="en-US" dirty="0"/>
              <a:t> 임의 추출하고</a:t>
            </a:r>
            <a:r>
              <a:rPr lang="en-US" altLang="ko-KR" dirty="0"/>
              <a:t>, </a:t>
            </a:r>
            <a:r>
              <a:rPr lang="ko-KR" altLang="en-US" dirty="0"/>
              <a:t>트리를 학습하고</a:t>
            </a:r>
            <a:r>
              <a:rPr lang="en-US" altLang="ko-KR" dirty="0"/>
              <a:t>, </a:t>
            </a:r>
            <a:r>
              <a:rPr lang="ko-KR" altLang="en-US" dirty="0"/>
              <a:t>예측을 내고 평가함</a:t>
            </a:r>
            <a:endParaRPr lang="en-US" altLang="ko-KR" dirty="0"/>
          </a:p>
        </p:txBody>
      </p:sp>
    </p:spTree>
    <p:extLst>
      <p:ext uri="{BB962C8B-B14F-4D97-AF65-F5344CB8AC3E}">
        <p14:creationId xmlns:p14="http://schemas.microsoft.com/office/powerpoint/2010/main" val="5342567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랜덤 포레스트</a:t>
            </a:r>
            <a:r>
              <a:rPr lang="en-US" altLang="ko-KR"/>
              <a:t>: </a:t>
            </a:r>
            <a:r>
              <a:rPr lang="ko-KR" altLang="en-US"/>
              <a:t>배깅 더하기 임의 속성 부분 집합</a:t>
            </a:r>
          </a:p>
        </p:txBody>
      </p:sp>
      <p:sp>
        <p:nvSpPr>
          <p:cNvPr id="5" name="내용 개체 틀 4"/>
          <p:cNvSpPr>
            <a:spLocks noGrp="1"/>
          </p:cNvSpPr>
          <p:nvPr>
            <p:ph idx="1"/>
          </p:nvPr>
        </p:nvSpPr>
        <p:spPr/>
        <p:txBody>
          <a:bodyPr>
            <a:normAutofit/>
          </a:bodyPr>
          <a:lstStyle/>
          <a:p>
            <a:r>
              <a:rPr lang="ko-KR" altLang="en-US" dirty="0"/>
              <a:t>구현한 내용과 랜덤 </a:t>
            </a:r>
            <a:r>
              <a:rPr lang="ko-KR" altLang="en-US" dirty="0" err="1"/>
              <a:t>포레스트</a:t>
            </a:r>
            <a:r>
              <a:rPr lang="ko-KR" altLang="en-US" dirty="0"/>
              <a:t> 알고리즘 간에는 약간의 차이가 있음</a:t>
            </a:r>
            <a:endParaRPr lang="en-US" altLang="ko-KR" dirty="0"/>
          </a:p>
          <a:p>
            <a:r>
              <a:rPr lang="ko-KR" altLang="en-US" dirty="0"/>
              <a:t>속성의 임의 부분 집합을 만들었고</a:t>
            </a:r>
            <a:r>
              <a:rPr lang="en-US" altLang="ko-KR" dirty="0"/>
              <a:t>, </a:t>
            </a:r>
            <a:r>
              <a:rPr lang="ko-KR" altLang="en-US" dirty="0"/>
              <a:t>이 부분 집합으로 트리를 </a:t>
            </a:r>
            <a:r>
              <a:rPr lang="ko-KR" altLang="en-US" dirty="0" err="1"/>
              <a:t>트레이닝함</a:t>
            </a:r>
            <a:endParaRPr lang="en-US" altLang="ko-KR" dirty="0"/>
          </a:p>
          <a:p>
            <a:r>
              <a:rPr lang="ko-KR" altLang="en-US" dirty="0"/>
              <a:t>그러나 </a:t>
            </a:r>
            <a:r>
              <a:rPr lang="ko-KR" altLang="en-US" dirty="0" err="1"/>
              <a:t>브라이먼의</a:t>
            </a:r>
            <a:r>
              <a:rPr lang="ko-KR" altLang="en-US" dirty="0"/>
              <a:t> 랜덤 </a:t>
            </a:r>
            <a:r>
              <a:rPr lang="ko-KR" altLang="en-US" dirty="0" err="1"/>
              <a:t>포레스트의</a:t>
            </a:r>
            <a:r>
              <a:rPr lang="ko-KR" altLang="en-US" dirty="0"/>
              <a:t> 원래 버전에서는 각 노드에서 서로 다른 임의의 속성 부분 집합을 사용함</a:t>
            </a:r>
            <a:endParaRPr lang="en-US" altLang="ko-KR" dirty="0"/>
          </a:p>
          <a:p>
            <a:r>
              <a:rPr lang="ko-KR" altLang="en-US" dirty="0"/>
              <a:t>그렇지만 그 둘 사이에는 구조의 차이만 있을 뿐 이 구현을 랜덤 </a:t>
            </a:r>
            <a:r>
              <a:rPr lang="ko-KR" altLang="en-US" dirty="0" err="1"/>
              <a:t>포레스트라</a:t>
            </a:r>
            <a:r>
              <a:rPr lang="ko-KR" altLang="en-US" dirty="0"/>
              <a:t> 부를 수 없는 것은 아님</a:t>
            </a:r>
            <a:endParaRPr lang="en-US" altLang="ko-KR" dirty="0"/>
          </a:p>
          <a:p>
            <a:r>
              <a:rPr lang="ko-KR" altLang="en-US" dirty="0"/>
              <a:t>몇몇 사람들은 노드에서마다 새로 뽑는 것이 의미가 없다고 보는 것도 있음</a:t>
            </a:r>
            <a:endParaRPr lang="en-US" altLang="ko-KR" dirty="0"/>
          </a:p>
        </p:txBody>
      </p:sp>
    </p:spTree>
    <p:extLst>
      <p:ext uri="{BB962C8B-B14F-4D97-AF65-F5344CB8AC3E}">
        <p14:creationId xmlns:p14="http://schemas.microsoft.com/office/powerpoint/2010/main" val="1139227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sp>
        <p:nvSpPr>
          <p:cNvPr id="3" name="내용 개체 틀 2"/>
          <p:cNvSpPr>
            <a:spLocks noGrp="1"/>
          </p:cNvSpPr>
          <p:nvPr>
            <p:ph idx="1"/>
          </p:nvPr>
        </p:nvSpPr>
        <p:spPr/>
        <p:txBody>
          <a:bodyPr>
            <a:normAutofit/>
          </a:bodyPr>
          <a:lstStyle/>
          <a:p>
            <a:pPr>
              <a:lnSpc>
                <a:spcPct val="150000"/>
              </a:lnSpc>
            </a:pPr>
            <a:r>
              <a:rPr lang="ko-KR" altLang="en-US"/>
              <a:t>단순한 의사 결정 나무를 만들기 위해 </a:t>
            </a:r>
            <a:r>
              <a:rPr lang="en-US" altLang="ko-KR"/>
              <a:t>'</a:t>
            </a:r>
            <a:r>
              <a:rPr lang="ko-KR" altLang="en-US"/>
              <a:t>나누어 정복하기</a:t>
            </a:r>
            <a:r>
              <a:rPr lang="en-US" altLang="ko-KR"/>
              <a:t>' </a:t>
            </a:r>
            <a:r>
              <a:rPr lang="ko-KR" altLang="en-US"/>
              <a:t>전략을 사용함</a:t>
            </a:r>
            <a:endParaRPr lang="en-US" altLang="ko-KR"/>
          </a:p>
          <a:p>
            <a:pPr>
              <a:lnSpc>
                <a:spcPct val="150000"/>
              </a:lnSpc>
            </a:pPr>
            <a:r>
              <a:rPr lang="ko-KR" altLang="en-US"/>
              <a:t>영화 배우 수의 속성으로 나누면 영화는 스타 영화배우가 많이 나오는 영화와 많이 나오지 않는 영화로 나뉨</a:t>
            </a:r>
            <a:endParaRPr lang="en-US" altLang="ko-KR"/>
          </a:p>
        </p:txBody>
      </p:sp>
    </p:spTree>
    <p:extLst>
      <p:ext uri="{BB962C8B-B14F-4D97-AF65-F5344CB8AC3E}">
        <p14:creationId xmlns:p14="http://schemas.microsoft.com/office/powerpoint/2010/main" val="15464688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#7.4.1 </a:t>
            </a:r>
            <a:r>
              <a:rPr lang="ko-KR" altLang="en-US" dirty="0">
                <a:solidFill>
                  <a:srgbClr val="002060"/>
                </a:solidFill>
              </a:rPr>
              <a:t>엑스트라 트리</a:t>
            </a:r>
          </a:p>
        </p:txBody>
      </p:sp>
      <p:sp>
        <p:nvSpPr>
          <p:cNvPr id="3" name="TextBox 2"/>
          <p:cNvSpPr txBox="1"/>
          <p:nvPr/>
        </p:nvSpPr>
        <p:spPr>
          <a:xfrm>
            <a:off x="939338" y="1537855"/>
            <a:ext cx="9071714" cy="1754326"/>
          </a:xfrm>
          <a:prstGeom prst="rect">
            <a:avLst/>
          </a:prstGeom>
          <a:noFill/>
        </p:spPr>
        <p:txBody>
          <a:bodyPr wrap="none" rtlCol="0">
            <a:spAutoFit/>
          </a:bodyPr>
          <a:lstStyle/>
          <a:p>
            <a:pPr marL="285750" indent="-285750">
              <a:buFontTx/>
              <a:buChar char="-"/>
            </a:pPr>
            <a:r>
              <a:rPr lang="ko-KR" altLang="en-US" dirty="0"/>
              <a:t>랜덤 포레스트에서 각 노드는 무작위로 특성의 </a:t>
            </a:r>
            <a:r>
              <a:rPr lang="ko-KR" altLang="en-US" dirty="0" err="1"/>
              <a:t>서브셋을</a:t>
            </a:r>
            <a:r>
              <a:rPr lang="ko-KR" altLang="en-US" dirty="0"/>
              <a:t> 만들어 분할에 사용</a:t>
            </a:r>
            <a:endParaRPr lang="en-US" altLang="ko-KR" dirty="0"/>
          </a:p>
          <a:p>
            <a:pPr marL="285750" indent="-285750">
              <a:buFontTx/>
              <a:buChar char="-"/>
            </a:pPr>
            <a:r>
              <a:rPr lang="ko-KR" altLang="en-US" dirty="0"/>
              <a:t>트리를 더 </a:t>
            </a:r>
            <a:r>
              <a:rPr lang="ko-KR" altLang="en-US" dirty="0" err="1"/>
              <a:t>무작위하게</a:t>
            </a:r>
            <a:r>
              <a:rPr lang="ko-KR" altLang="en-US" dirty="0"/>
              <a:t> 만들기 위해 최적의 </a:t>
            </a:r>
            <a:r>
              <a:rPr lang="ko-KR" altLang="en-US" dirty="0" err="1"/>
              <a:t>임계값을</a:t>
            </a:r>
            <a:r>
              <a:rPr lang="ko-KR" altLang="en-US" dirty="0"/>
              <a:t> 찾는 대신 후보 특성을 사용해 </a:t>
            </a:r>
            <a:endParaRPr lang="en-US" altLang="ko-KR" dirty="0"/>
          </a:p>
          <a:p>
            <a:r>
              <a:rPr lang="en-US" altLang="ko-KR" dirty="0"/>
              <a:t> </a:t>
            </a:r>
            <a:r>
              <a:rPr lang="ko-KR" altLang="en-US" dirty="0"/>
              <a:t>무작위로 분할한 다음 최상의 분할을 선택하는 것</a:t>
            </a:r>
            <a:endParaRPr lang="en-US" altLang="ko-KR" dirty="0"/>
          </a:p>
          <a:p>
            <a:pPr marL="285750" indent="-285750">
              <a:buFontTx/>
              <a:buChar char="-"/>
            </a:pPr>
            <a:r>
              <a:rPr lang="ko-KR" altLang="en-US" dirty="0"/>
              <a:t>이것 역시 편향이 늘어나지만 대신 분산이 </a:t>
            </a:r>
            <a:r>
              <a:rPr lang="ko-KR" altLang="en-US" dirty="0" err="1"/>
              <a:t>줄어들게됨</a:t>
            </a:r>
            <a:endParaRPr lang="en-US" altLang="ko-KR" dirty="0"/>
          </a:p>
          <a:p>
            <a:pPr marL="285750" indent="-285750">
              <a:buFontTx/>
              <a:buChar char="-"/>
            </a:pPr>
            <a:r>
              <a:rPr lang="ko-KR" altLang="en-US" dirty="0"/>
              <a:t>일반적인 랜덤 포레스트보다 빠름</a:t>
            </a:r>
            <a:endParaRPr lang="en-US" altLang="ko-KR" dirty="0"/>
          </a:p>
          <a:p>
            <a:pPr marL="285750" indent="-285750">
              <a:buFontTx/>
              <a:buChar char="-"/>
            </a:pPr>
            <a:endParaRPr lang="ko-KR" altLang="en-US" dirty="0"/>
          </a:p>
        </p:txBody>
      </p:sp>
    </p:spTree>
    <p:extLst>
      <p:ext uri="{BB962C8B-B14F-4D97-AF65-F5344CB8AC3E}">
        <p14:creationId xmlns:p14="http://schemas.microsoft.com/office/powerpoint/2010/main" val="28805896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nvSpPr>
        <p:spPr>
          <a:xfrm>
            <a:off x="0" y="76522"/>
            <a:ext cx="12192000" cy="9143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altLang="ko-KR" dirty="0">
                <a:solidFill>
                  <a:srgbClr val="002060"/>
                </a:solidFill>
              </a:rPr>
              <a:t>#7.4.2 </a:t>
            </a:r>
            <a:r>
              <a:rPr lang="ko-KR" altLang="en-US" dirty="0">
                <a:solidFill>
                  <a:srgbClr val="002060"/>
                </a:solidFill>
              </a:rPr>
              <a:t>특성 중요도</a:t>
            </a:r>
          </a:p>
        </p:txBody>
      </p:sp>
      <p:pic>
        <p:nvPicPr>
          <p:cNvPr id="3" name="그림 2"/>
          <p:cNvPicPr>
            <a:picLocks noChangeAspect="1"/>
          </p:cNvPicPr>
          <p:nvPr/>
        </p:nvPicPr>
        <p:blipFill>
          <a:blip r:embed="rId2"/>
          <a:stretch>
            <a:fillRect/>
          </a:stretch>
        </p:blipFill>
        <p:spPr>
          <a:xfrm>
            <a:off x="594014" y="1245944"/>
            <a:ext cx="6696075" cy="1562100"/>
          </a:xfrm>
          <a:prstGeom prst="rect">
            <a:avLst/>
          </a:prstGeom>
        </p:spPr>
      </p:pic>
      <p:pic>
        <p:nvPicPr>
          <p:cNvPr id="4" name="그림 3"/>
          <p:cNvPicPr>
            <a:picLocks noChangeAspect="1"/>
          </p:cNvPicPr>
          <p:nvPr/>
        </p:nvPicPr>
        <p:blipFill>
          <a:blip r:embed="rId3"/>
          <a:stretch>
            <a:fillRect/>
          </a:stretch>
        </p:blipFill>
        <p:spPr>
          <a:xfrm>
            <a:off x="701301" y="2655557"/>
            <a:ext cx="2724150" cy="638175"/>
          </a:xfrm>
          <a:prstGeom prst="rect">
            <a:avLst/>
          </a:prstGeom>
        </p:spPr>
      </p:pic>
      <p:pic>
        <p:nvPicPr>
          <p:cNvPr id="5" name="그림 4"/>
          <p:cNvPicPr>
            <a:picLocks noChangeAspect="1"/>
          </p:cNvPicPr>
          <p:nvPr/>
        </p:nvPicPr>
        <p:blipFill>
          <a:blip r:embed="rId4"/>
          <a:stretch>
            <a:fillRect/>
          </a:stretch>
        </p:blipFill>
        <p:spPr>
          <a:xfrm>
            <a:off x="7318707" y="1154690"/>
            <a:ext cx="3807402" cy="2442369"/>
          </a:xfrm>
          <a:prstGeom prst="rect">
            <a:avLst/>
          </a:prstGeom>
        </p:spPr>
      </p:pic>
      <p:sp>
        <p:nvSpPr>
          <p:cNvPr id="6" name="TextBox 5"/>
          <p:cNvSpPr txBox="1"/>
          <p:nvPr/>
        </p:nvSpPr>
        <p:spPr>
          <a:xfrm>
            <a:off x="769540" y="3852082"/>
            <a:ext cx="10652920" cy="2308324"/>
          </a:xfrm>
          <a:prstGeom prst="rect">
            <a:avLst/>
          </a:prstGeom>
          <a:noFill/>
        </p:spPr>
        <p:txBody>
          <a:bodyPr wrap="square" rtlCol="0">
            <a:spAutoFit/>
          </a:bodyPr>
          <a:lstStyle/>
          <a:p>
            <a:pPr marL="285750" indent="-285750">
              <a:buFontTx/>
              <a:buChar char="-"/>
            </a:pPr>
            <a:r>
              <a:rPr lang="ko-KR" altLang="en-US" dirty="0"/>
              <a:t>랜덤 </a:t>
            </a:r>
            <a:r>
              <a:rPr lang="ko-KR" altLang="en-US" dirty="0" err="1"/>
              <a:t>포레스트는</a:t>
            </a:r>
            <a:r>
              <a:rPr lang="ko-KR" altLang="en-US" dirty="0"/>
              <a:t> 특성의 상대적 중요도를 측정하기 쉬움</a:t>
            </a:r>
            <a:endParaRPr lang="en-US" altLang="ko-KR" dirty="0"/>
          </a:p>
          <a:p>
            <a:pPr marL="285750" indent="-285750">
              <a:buFontTx/>
              <a:buChar char="-"/>
            </a:pPr>
            <a:r>
              <a:rPr lang="ko-KR" altLang="en-US" dirty="0"/>
              <a:t>어떤 특성을 사용한 노드가 평균적으로 </a:t>
            </a:r>
            <a:r>
              <a:rPr lang="ko-KR" altLang="en-US" dirty="0" err="1"/>
              <a:t>불순도를</a:t>
            </a:r>
            <a:r>
              <a:rPr lang="ko-KR" altLang="en-US" dirty="0"/>
              <a:t> 얼마나 감소시키는지 확인하여 특성의 중요도를 나타냄</a:t>
            </a:r>
            <a:endParaRPr lang="en-US" altLang="ko-KR" dirty="0"/>
          </a:p>
          <a:p>
            <a:pPr marL="285750" indent="-285750">
              <a:buFontTx/>
              <a:buChar char="-"/>
            </a:pPr>
            <a:r>
              <a:rPr lang="ko-KR" altLang="en-US" dirty="0"/>
              <a:t>정확히 말해서 가중치의 평균이며</a:t>
            </a:r>
            <a:r>
              <a:rPr lang="en-US" altLang="ko-KR" dirty="0"/>
              <a:t>, </a:t>
            </a:r>
            <a:r>
              <a:rPr lang="ko-KR" altLang="en-US" dirty="0"/>
              <a:t>노드의 가중치는 연관된 훈련 샘플 수와 같음</a:t>
            </a:r>
            <a:endParaRPr lang="en-US" altLang="ko-KR" dirty="0"/>
          </a:p>
          <a:p>
            <a:pPr marL="285750" indent="-285750">
              <a:buFontTx/>
              <a:buChar char="-"/>
            </a:pPr>
            <a:r>
              <a:rPr lang="ko-KR" altLang="en-US" dirty="0" err="1"/>
              <a:t>사이킷런은</a:t>
            </a:r>
            <a:r>
              <a:rPr lang="ko-KR" altLang="en-US" dirty="0"/>
              <a:t> 훈련이 끝난 뒤 </a:t>
            </a:r>
            <a:r>
              <a:rPr lang="ko-KR" altLang="en-US" dirty="0" err="1"/>
              <a:t>특성마다</a:t>
            </a:r>
            <a:r>
              <a:rPr lang="ko-KR" altLang="en-US" dirty="0"/>
              <a:t> 자동으로 이 점수를 계산하고 중요도 </a:t>
            </a:r>
            <a:r>
              <a:rPr lang="ko-KR" altLang="en-US" dirty="0" err="1"/>
              <a:t>전체합이</a:t>
            </a:r>
            <a:r>
              <a:rPr lang="ko-KR" altLang="en-US" dirty="0"/>
              <a:t> </a:t>
            </a:r>
            <a:r>
              <a:rPr lang="en-US" altLang="ko-KR" dirty="0"/>
              <a:t>1</a:t>
            </a:r>
            <a:r>
              <a:rPr lang="ko-KR" altLang="en-US" dirty="0"/>
              <a:t>이 되도록 정규화 함</a:t>
            </a:r>
            <a:r>
              <a:rPr lang="en-US" altLang="ko-KR" dirty="0"/>
              <a:t>.</a:t>
            </a:r>
          </a:p>
          <a:p>
            <a:pPr marL="285750" indent="-285750">
              <a:buFontTx/>
              <a:buChar char="-"/>
            </a:pPr>
            <a:r>
              <a:rPr lang="en-US" altLang="ko-KR" dirty="0" err="1"/>
              <a:t>Feature_importances</a:t>
            </a:r>
            <a:r>
              <a:rPr lang="en-US" altLang="ko-KR" dirty="0"/>
              <a:t>_ </a:t>
            </a:r>
            <a:r>
              <a:rPr lang="ko-KR" altLang="en-US" dirty="0"/>
              <a:t>변수에 저장됨</a:t>
            </a:r>
            <a:endParaRPr lang="en-US" altLang="ko-KR" dirty="0"/>
          </a:p>
          <a:p>
            <a:pPr marL="285750" indent="-285750">
              <a:buFontTx/>
              <a:buChar char="-"/>
            </a:pPr>
            <a:endParaRPr lang="ko-KR" altLang="en-US" dirty="0"/>
          </a:p>
        </p:txBody>
      </p:sp>
    </p:spTree>
    <p:extLst>
      <p:ext uri="{BB962C8B-B14F-4D97-AF65-F5344CB8AC3E}">
        <p14:creationId xmlns:p14="http://schemas.microsoft.com/office/powerpoint/2010/main" val="1132736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57453"/>
            <a:ext cx="12192000" cy="914399"/>
          </a:xfrm>
        </p:spPr>
        <p:txBody>
          <a:bodyPr>
            <a:normAutofit/>
          </a:bodyPr>
          <a:lstStyle/>
          <a:p>
            <a:r>
              <a:rPr lang="ko-KR" altLang="en-US"/>
              <a:t>나누어 정복하기</a:t>
            </a:r>
          </a:p>
        </p:txBody>
      </p:sp>
      <p:pic>
        <p:nvPicPr>
          <p:cNvPr id="4" name="내용 개체 틀 3"/>
          <p:cNvPicPr>
            <a:picLocks noGrp="1" noChangeAspect="1"/>
          </p:cNvPicPr>
          <p:nvPr>
            <p:ph idx="1"/>
          </p:nvPr>
        </p:nvPicPr>
        <p:blipFill>
          <a:blip r:embed="rId2"/>
          <a:stretch>
            <a:fillRect/>
          </a:stretch>
        </p:blipFill>
        <p:spPr>
          <a:xfrm>
            <a:off x="2859088" y="1173956"/>
            <a:ext cx="6515100" cy="5429250"/>
          </a:xfrm>
          <a:prstGeom prst="rect">
            <a:avLst/>
          </a:prstGeom>
        </p:spPr>
      </p:pic>
    </p:spTree>
    <p:extLst>
      <p:ext uri="{BB962C8B-B14F-4D97-AF65-F5344CB8AC3E}">
        <p14:creationId xmlns:p14="http://schemas.microsoft.com/office/powerpoint/2010/main" val="411861136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4732</TotalTime>
  <Words>4893</Words>
  <Application>Microsoft Office PowerPoint</Application>
  <PresentationFormat>와이드스크린</PresentationFormat>
  <Paragraphs>576</Paragraphs>
  <Slides>81</Slides>
  <Notes>0</Notes>
  <HiddenSlides>0</HiddenSlides>
  <MMClips>0</MMClips>
  <ScaleCrop>false</ScaleCrop>
  <HeadingPairs>
    <vt:vector size="6" baseType="variant">
      <vt:variant>
        <vt:lpstr>사용한 글꼴</vt:lpstr>
      </vt:variant>
      <vt:variant>
        <vt:i4>5</vt:i4>
      </vt:variant>
      <vt:variant>
        <vt:lpstr>테마</vt:lpstr>
      </vt:variant>
      <vt:variant>
        <vt:i4>2</vt:i4>
      </vt:variant>
      <vt:variant>
        <vt:lpstr>슬라이드 제목</vt:lpstr>
      </vt:variant>
      <vt:variant>
        <vt:i4>81</vt:i4>
      </vt:variant>
    </vt:vector>
  </HeadingPairs>
  <TitlesOfParts>
    <vt:vector size="88" baseType="lpstr">
      <vt:lpstr>Avenir Next LT W04 Light</vt:lpstr>
      <vt:lpstr>나눔고딕</vt:lpstr>
      <vt:lpstr>맑은 고딕</vt:lpstr>
      <vt:lpstr>Arial</vt:lpstr>
      <vt:lpstr>Wingdings</vt:lpstr>
      <vt:lpstr>Office 테마</vt:lpstr>
      <vt:lpstr>1_Office 테마</vt:lpstr>
      <vt:lpstr>#6 결정트리 #7 앙상블 학습과 랜덤포레스트</vt:lpstr>
      <vt:lpstr>PowerPoint 프레젠테이션</vt:lpstr>
      <vt:lpstr>PowerPoint 프레젠테이션</vt:lpstr>
      <vt:lpstr>나누어 정복하기</vt:lpstr>
      <vt:lpstr>나누어 정복하기</vt:lpstr>
      <vt:lpstr>나누어 정복하기</vt:lpstr>
      <vt:lpstr>나누어 정복하기</vt:lpstr>
      <vt:lpstr>나누어 정복하기</vt:lpstr>
      <vt:lpstr>나누어 정복하기</vt:lpstr>
      <vt:lpstr>나누어 정복하기</vt:lpstr>
      <vt:lpstr>나누어 정복하기</vt:lpstr>
      <vt:lpstr>나누어 정복하기</vt:lpstr>
      <vt:lpstr>나누어 정복하기</vt:lpstr>
      <vt:lpstr>나누어 정복하기</vt:lpstr>
      <vt:lpstr>나누어 정복하기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최적의 구분 선택</vt:lpstr>
      <vt:lpstr>최적의 구분 선택</vt:lpstr>
      <vt:lpstr>최적의 구분 선택</vt:lpstr>
      <vt:lpstr>최적의 구분 선택</vt:lpstr>
      <vt:lpstr>최적의 구분 선택</vt:lpstr>
      <vt:lpstr>최적의 구분 선택</vt:lpstr>
      <vt:lpstr>최적의 구분 선택</vt:lpstr>
      <vt:lpstr>최적의 구분 선택</vt:lpstr>
      <vt:lpstr>PowerPoint 프레젠테이션</vt:lpstr>
      <vt:lpstr>PowerPoint 프레젠테이션</vt:lpstr>
      <vt:lpstr>PowerPoint 프레젠테이션</vt:lpstr>
      <vt:lpstr>PowerPoint 프레젠테이션</vt:lpstr>
      <vt:lpstr>PowerPoint 프레젠테이션</vt:lpstr>
      <vt:lpstr>Information  Theory</vt:lpstr>
      <vt:lpstr>Information  Theory</vt:lpstr>
      <vt:lpstr>Information  Theory</vt:lpstr>
      <vt:lpstr>Information  Theory</vt:lpstr>
      <vt:lpstr>Information  Theory</vt:lpstr>
      <vt:lpstr>Information  Theory</vt:lpstr>
      <vt:lpstr>Information  Theory</vt:lpstr>
      <vt:lpstr>Information  Theory</vt:lpstr>
      <vt:lpstr>Information  Theory</vt:lpstr>
      <vt:lpstr>Information  Theory</vt:lpstr>
      <vt:lpstr>Information  Theory</vt:lpstr>
      <vt:lpstr>Information  Theory</vt:lpstr>
      <vt:lpstr>Information  Theory</vt:lpstr>
      <vt:lpstr>Information  Theory</vt:lpstr>
      <vt:lpstr>Information  Theory</vt:lpstr>
      <vt:lpstr>Information  Theory</vt:lpstr>
      <vt:lpstr>Information  Theory</vt:lpstr>
      <vt:lpstr>Information  Theory</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의사결정나무 알고리즘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랜덤 포레스트</vt:lpstr>
      <vt:lpstr>랜덤 포레스트: 배깅 더하기 임의 속성 부분 집합</vt:lpstr>
      <vt:lpstr>랜덤 포레스트: 배깅 더하기 임의 속성 부분 집합</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Administrator</cp:lastModifiedBy>
  <cp:revision>40</cp:revision>
  <dcterms:created xsi:type="dcterms:W3CDTF">2018-06-15T05:23:21Z</dcterms:created>
  <dcterms:modified xsi:type="dcterms:W3CDTF">2018-06-19T12:17:42Z</dcterms:modified>
</cp:coreProperties>
</file>